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diagrams/quickStyle3.xml" ContentType="application/vnd.openxmlformats-officedocument.drawingml.diagramStyl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tags/tag6.xml" ContentType="application/vnd.openxmlformats-officedocument.presentationml.tags+xml"/>
  <Override PartName="/ppt/diagrams/colors1.xml" ContentType="application/vnd.openxmlformats-officedocument.drawingml.diagramColors+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diagrams/colors2.xml" ContentType="application/vnd.openxmlformats-officedocument.drawingml.diagramColor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7"/>
  </p:notesMasterIdLst>
  <p:sldIdLst>
    <p:sldId id="256" r:id="rId2"/>
    <p:sldId id="265" r:id="rId3"/>
    <p:sldId id="271" r:id="rId4"/>
    <p:sldId id="1035" r:id="rId5"/>
    <p:sldId id="269" r:id="rId6"/>
    <p:sldId id="272" r:id="rId7"/>
    <p:sldId id="351" r:id="rId8"/>
    <p:sldId id="352" r:id="rId9"/>
    <p:sldId id="353" r:id="rId10"/>
    <p:sldId id="354" r:id="rId11"/>
    <p:sldId id="1036" r:id="rId12"/>
    <p:sldId id="357" r:id="rId13"/>
    <p:sldId id="358" r:id="rId14"/>
    <p:sldId id="355" r:id="rId15"/>
    <p:sldId id="356" r:id="rId16"/>
    <p:sldId id="359" r:id="rId17"/>
    <p:sldId id="360" r:id="rId18"/>
    <p:sldId id="361" r:id="rId19"/>
    <p:sldId id="362" r:id="rId20"/>
    <p:sldId id="364" r:id="rId21"/>
    <p:sldId id="365" r:id="rId22"/>
    <p:sldId id="366" r:id="rId23"/>
    <p:sldId id="367" r:id="rId24"/>
    <p:sldId id="369" r:id="rId25"/>
    <p:sldId id="368" r:id="rId26"/>
    <p:sldId id="371" r:id="rId27"/>
    <p:sldId id="372" r:id="rId28"/>
    <p:sldId id="373" r:id="rId29"/>
    <p:sldId id="394" r:id="rId30"/>
    <p:sldId id="374" r:id="rId31"/>
    <p:sldId id="375" r:id="rId32"/>
    <p:sldId id="395" r:id="rId33"/>
    <p:sldId id="396" r:id="rId34"/>
    <p:sldId id="397" r:id="rId35"/>
    <p:sldId id="399" r:id="rId36"/>
    <p:sldId id="398" r:id="rId37"/>
    <p:sldId id="401" r:id="rId38"/>
    <p:sldId id="400" r:id="rId39"/>
    <p:sldId id="402" r:id="rId40"/>
    <p:sldId id="403" r:id="rId41"/>
    <p:sldId id="404" r:id="rId42"/>
    <p:sldId id="405" r:id="rId43"/>
    <p:sldId id="406" r:id="rId44"/>
    <p:sldId id="407" r:id="rId45"/>
    <p:sldId id="408" r:id="rId46"/>
    <p:sldId id="409" r:id="rId47"/>
    <p:sldId id="410" r:id="rId48"/>
    <p:sldId id="415" r:id="rId49"/>
    <p:sldId id="416" r:id="rId50"/>
    <p:sldId id="411" r:id="rId51"/>
    <p:sldId id="417" r:id="rId52"/>
    <p:sldId id="418" r:id="rId53"/>
    <p:sldId id="412" r:id="rId54"/>
    <p:sldId id="419" r:id="rId55"/>
    <p:sldId id="420" r:id="rId56"/>
    <p:sldId id="421" r:id="rId57"/>
    <p:sldId id="413" r:id="rId58"/>
    <p:sldId id="422" r:id="rId59"/>
    <p:sldId id="423" r:id="rId60"/>
    <p:sldId id="424" r:id="rId61"/>
    <p:sldId id="425" r:id="rId62"/>
    <p:sldId id="414" r:id="rId63"/>
    <p:sldId id="426" r:id="rId64"/>
    <p:sldId id="427" r:id="rId65"/>
    <p:sldId id="431" r:id="rId66"/>
    <p:sldId id="432" r:id="rId67"/>
    <p:sldId id="1016" r:id="rId68"/>
    <p:sldId id="433" r:id="rId69"/>
    <p:sldId id="987" r:id="rId70"/>
    <p:sldId id="988" r:id="rId71"/>
    <p:sldId id="989" r:id="rId72"/>
    <p:sldId id="993" r:id="rId73"/>
    <p:sldId id="990" r:id="rId74"/>
    <p:sldId id="991" r:id="rId75"/>
    <p:sldId id="994" r:id="rId76"/>
    <p:sldId id="992" r:id="rId77"/>
    <p:sldId id="995" r:id="rId78"/>
    <p:sldId id="968" r:id="rId79"/>
    <p:sldId id="428" r:id="rId80"/>
    <p:sldId id="997" r:id="rId81"/>
    <p:sldId id="998" r:id="rId82"/>
    <p:sldId id="999" r:id="rId83"/>
    <p:sldId id="1000" r:id="rId84"/>
    <p:sldId id="1001" r:id="rId85"/>
    <p:sldId id="1002" r:id="rId86"/>
    <p:sldId id="1003" r:id="rId87"/>
    <p:sldId id="996" r:id="rId88"/>
    <p:sldId id="1018" r:id="rId89"/>
    <p:sldId id="1023" r:id="rId90"/>
    <p:sldId id="1024" r:id="rId91"/>
    <p:sldId id="1025" r:id="rId92"/>
    <p:sldId id="1026" r:id="rId93"/>
    <p:sldId id="1020" r:id="rId94"/>
    <p:sldId id="1027" r:id="rId95"/>
    <p:sldId id="1029" r:id="rId96"/>
    <p:sldId id="1028" r:id="rId97"/>
    <p:sldId id="1030" r:id="rId98"/>
    <p:sldId id="1032" r:id="rId99"/>
    <p:sldId id="1031" r:id="rId100"/>
    <p:sldId id="1021" r:id="rId101"/>
    <p:sldId id="430" r:id="rId102"/>
    <p:sldId id="429" r:id="rId103"/>
    <p:sldId id="381" r:id="rId104"/>
    <p:sldId id="1004" r:id="rId105"/>
    <p:sldId id="1005" r:id="rId106"/>
    <p:sldId id="1006" r:id="rId107"/>
    <p:sldId id="1007" r:id="rId108"/>
    <p:sldId id="1008" r:id="rId109"/>
    <p:sldId id="1011" r:id="rId110"/>
    <p:sldId id="1012" r:id="rId111"/>
    <p:sldId id="1013" r:id="rId112"/>
    <p:sldId id="1014" r:id="rId113"/>
    <p:sldId id="1015" r:id="rId114"/>
    <p:sldId id="384" r:id="rId115"/>
    <p:sldId id="270" r:id="rId116"/>
  </p:sldIdLst>
  <p:sldSz cx="9144000" cy="5143500" type="screen16x9"/>
  <p:notesSz cx="6858000" cy="9144000"/>
  <p:embeddedFontLst>
    <p:embeddedFont>
      <p:font typeface="Proxima Nova" charset="0"/>
      <p:regular r:id="rId118"/>
      <p:bold r:id="rId119"/>
      <p:italic r:id="rId120"/>
      <p:boldItalic r:id="rId121"/>
    </p:embeddedFont>
    <p:embeddedFont>
      <p:font typeface="Cambria" pitchFamily="18" charset="0"/>
      <p:regular r:id="rId122"/>
      <p:bold r:id="rId123"/>
      <p:italic r:id="rId124"/>
      <p:boldItalic r:id="rId125"/>
    </p:embeddedFont>
    <p:embeddedFont>
      <p:font typeface="Calibri" pitchFamily="34" charset="0"/>
      <p:regular r:id="rId126"/>
      <p:bold r:id="rId127"/>
      <p:italic r:id="rId128"/>
      <p:boldItalic r:id="rId129"/>
    </p:embeddedFont>
    <p:embeddedFont>
      <p:font typeface="Roboto Condensed" charset="0"/>
      <p:regular r:id="rId130"/>
      <p:bold r:id="rId131"/>
      <p:italic r:id="rId132"/>
      <p:boldItalic r:id="rId133"/>
    </p:embeddedFont>
    <p:embeddedFont>
      <p:font typeface="Wingdings 3" pitchFamily="18" charset="2"/>
      <p:regular r:id="rId134"/>
    </p:embeddedFont>
    <p:embeddedFont>
      <p:font typeface="Comic Sans MS" pitchFamily="66" charset="0"/>
      <p:regular r:id="rId135"/>
      <p:bold r:id="rId136"/>
      <p:italic r:id="rId137"/>
      <p:bold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17B6D"/>
    <a:srgbClr val="EB254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237" autoAdjust="0"/>
    <p:restoredTop sz="92026" autoAdjust="0"/>
  </p:normalViewPr>
  <p:slideViewPr>
    <p:cSldViewPr snapToGrid="0">
      <p:cViewPr varScale="1">
        <p:scale>
          <a:sx n="90" d="100"/>
          <a:sy n="90" d="100"/>
        </p:scale>
        <p:origin x="-786"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38" Type="http://schemas.openxmlformats.org/officeDocument/2006/relationships/font" Target="fonts/font2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5.fntdata"/><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0E1E58-C6FB-470A-8778-A23ABF038467}"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01036B75-C3E8-4656-BB51-E40FE61615E9}">
      <dgm:prSet phldrT="[Text]" custT="1"/>
      <dgm:spPr/>
      <dgm:t>
        <a:bodyPr/>
        <a:lstStyle/>
        <a:p>
          <a:r>
            <a:rPr lang="en-US" sz="1800" dirty="0">
              <a:latin typeface="Cambria" panose="02040503050406030204" pitchFamily="18" charset="0"/>
              <a:ea typeface="Cambria" panose="02040503050406030204" pitchFamily="18" charset="0"/>
            </a:rPr>
            <a:t>Transmission</a:t>
          </a:r>
        </a:p>
        <a:p>
          <a:r>
            <a:rPr lang="en-US" sz="1800" dirty="0">
              <a:latin typeface="Cambria" panose="02040503050406030204" pitchFamily="18" charset="0"/>
              <a:ea typeface="Cambria" panose="02040503050406030204" pitchFamily="18" charset="0"/>
            </a:rPr>
            <a:t>Modes</a:t>
          </a:r>
          <a:endParaRPr lang="en-IN" sz="1800" dirty="0">
            <a:latin typeface="Cambria" panose="02040503050406030204" pitchFamily="18" charset="0"/>
            <a:ea typeface="Cambria" panose="02040503050406030204" pitchFamily="18" charset="0"/>
          </a:endParaRPr>
        </a:p>
      </dgm:t>
    </dgm:pt>
    <dgm:pt modelId="{D859675A-E3EC-4712-A40D-A76554A311C3}" type="parTrans" cxnId="{C1984ECE-F23D-45C2-8BB4-F11D631263BB}">
      <dgm:prSet/>
      <dgm:spPr/>
      <dgm:t>
        <a:bodyPr/>
        <a:lstStyle/>
        <a:p>
          <a:endParaRPr lang="en-IN"/>
        </a:p>
      </dgm:t>
    </dgm:pt>
    <dgm:pt modelId="{7B260771-CAA1-45CA-85A1-C88D3AC63FEC}" type="sibTrans" cxnId="{C1984ECE-F23D-45C2-8BB4-F11D631263BB}">
      <dgm:prSet/>
      <dgm:spPr/>
      <dgm:t>
        <a:bodyPr/>
        <a:lstStyle/>
        <a:p>
          <a:endParaRPr lang="en-IN"/>
        </a:p>
      </dgm:t>
    </dgm:pt>
    <dgm:pt modelId="{EC664C23-4DB5-452A-A24A-43E35ED348DC}">
      <dgm:prSet phldrT="[Text]" custT="1"/>
      <dgm:spPr/>
      <dgm:t>
        <a:bodyPr/>
        <a:lstStyle/>
        <a:p>
          <a:r>
            <a:rPr lang="en-US" sz="1800" dirty="0">
              <a:latin typeface="Cambria" panose="02040503050406030204" pitchFamily="18" charset="0"/>
              <a:ea typeface="Cambria" panose="02040503050406030204" pitchFamily="18" charset="0"/>
            </a:rPr>
            <a:t>Simplex</a:t>
          </a:r>
          <a:endParaRPr lang="en-IN" sz="1800" dirty="0">
            <a:latin typeface="Cambria" panose="02040503050406030204" pitchFamily="18" charset="0"/>
            <a:ea typeface="Cambria" panose="02040503050406030204" pitchFamily="18" charset="0"/>
          </a:endParaRPr>
        </a:p>
      </dgm:t>
    </dgm:pt>
    <dgm:pt modelId="{F9244CEA-BD19-48D1-B9B7-5D7E067FF886}" type="parTrans" cxnId="{CCCFC2F0-1EB5-4569-A8EE-01565AE2393F}">
      <dgm:prSet/>
      <dgm:spPr/>
      <dgm:t>
        <a:bodyPr/>
        <a:lstStyle/>
        <a:p>
          <a:endParaRPr lang="en-IN"/>
        </a:p>
      </dgm:t>
    </dgm:pt>
    <dgm:pt modelId="{E9E9460D-B20A-4778-B25A-E5766A51F735}" type="sibTrans" cxnId="{CCCFC2F0-1EB5-4569-A8EE-01565AE2393F}">
      <dgm:prSet/>
      <dgm:spPr/>
      <dgm:t>
        <a:bodyPr/>
        <a:lstStyle/>
        <a:p>
          <a:endParaRPr lang="en-IN"/>
        </a:p>
      </dgm:t>
    </dgm:pt>
    <dgm:pt modelId="{A6C887B9-F1A9-4318-923B-FD2EFF6DB370}">
      <dgm:prSet phldrT="[Text]" custT="1"/>
      <dgm:spPr/>
      <dgm:t>
        <a:bodyPr/>
        <a:lstStyle/>
        <a:p>
          <a:r>
            <a:rPr lang="en-US" sz="1800" dirty="0">
              <a:latin typeface="Cambria" panose="02040503050406030204" pitchFamily="18" charset="0"/>
              <a:ea typeface="Cambria" panose="02040503050406030204" pitchFamily="18" charset="0"/>
            </a:rPr>
            <a:t>Half Duplex</a:t>
          </a:r>
          <a:endParaRPr lang="en-IN" sz="1800" dirty="0">
            <a:latin typeface="Cambria" panose="02040503050406030204" pitchFamily="18" charset="0"/>
            <a:ea typeface="Cambria" panose="02040503050406030204" pitchFamily="18" charset="0"/>
          </a:endParaRPr>
        </a:p>
      </dgm:t>
    </dgm:pt>
    <dgm:pt modelId="{7287191E-4719-4EEC-B7E2-DFF2AE8DCA7E}" type="parTrans" cxnId="{3EB80F0F-E7C5-46A3-934D-4BF5BEB9B978}">
      <dgm:prSet/>
      <dgm:spPr/>
      <dgm:t>
        <a:bodyPr/>
        <a:lstStyle/>
        <a:p>
          <a:endParaRPr lang="en-IN"/>
        </a:p>
      </dgm:t>
    </dgm:pt>
    <dgm:pt modelId="{76DD5798-A71C-4BF4-9069-C9592B9B36F1}" type="sibTrans" cxnId="{3EB80F0F-E7C5-46A3-934D-4BF5BEB9B978}">
      <dgm:prSet/>
      <dgm:spPr/>
      <dgm:t>
        <a:bodyPr/>
        <a:lstStyle/>
        <a:p>
          <a:endParaRPr lang="en-IN"/>
        </a:p>
      </dgm:t>
    </dgm:pt>
    <dgm:pt modelId="{F6DCC901-D112-4F1C-B50C-B34B1D885C42}">
      <dgm:prSet phldrT="[Text]" custT="1"/>
      <dgm:spPr/>
      <dgm:t>
        <a:bodyPr/>
        <a:lstStyle/>
        <a:p>
          <a:r>
            <a:rPr lang="en-US" sz="1800" dirty="0">
              <a:latin typeface="Cambria" panose="02040503050406030204" pitchFamily="18" charset="0"/>
              <a:ea typeface="Cambria" panose="02040503050406030204" pitchFamily="18" charset="0"/>
            </a:rPr>
            <a:t>Full Duplex</a:t>
          </a:r>
          <a:endParaRPr lang="en-IN" sz="2900" dirty="0">
            <a:latin typeface="Cambria" panose="02040503050406030204" pitchFamily="18" charset="0"/>
            <a:ea typeface="Cambria" panose="02040503050406030204" pitchFamily="18" charset="0"/>
          </a:endParaRPr>
        </a:p>
      </dgm:t>
    </dgm:pt>
    <dgm:pt modelId="{C4863D17-8C98-4EC6-9908-4F579653CA18}" type="parTrans" cxnId="{ED84476F-C183-4E9E-B3F9-91D218519CD1}">
      <dgm:prSet/>
      <dgm:spPr/>
      <dgm:t>
        <a:bodyPr/>
        <a:lstStyle/>
        <a:p>
          <a:endParaRPr lang="en-IN"/>
        </a:p>
      </dgm:t>
    </dgm:pt>
    <dgm:pt modelId="{882746D5-129C-40EC-B2B5-5E96A90B8CD0}" type="sibTrans" cxnId="{ED84476F-C183-4E9E-B3F9-91D218519CD1}">
      <dgm:prSet/>
      <dgm:spPr/>
      <dgm:t>
        <a:bodyPr/>
        <a:lstStyle/>
        <a:p>
          <a:endParaRPr lang="en-IN"/>
        </a:p>
      </dgm:t>
    </dgm:pt>
    <dgm:pt modelId="{105FF4A5-AD42-459B-9F8A-F6926D664B0C}" type="pres">
      <dgm:prSet presAssocID="{170E1E58-C6FB-470A-8778-A23ABF038467}" presName="hierChild1" presStyleCnt="0">
        <dgm:presLayoutVars>
          <dgm:orgChart val="1"/>
          <dgm:chPref val="1"/>
          <dgm:dir/>
          <dgm:animOne val="branch"/>
          <dgm:animLvl val="lvl"/>
          <dgm:resizeHandles/>
        </dgm:presLayoutVars>
      </dgm:prSet>
      <dgm:spPr/>
      <dgm:t>
        <a:bodyPr/>
        <a:lstStyle/>
        <a:p>
          <a:endParaRPr lang="en-US"/>
        </a:p>
      </dgm:t>
    </dgm:pt>
    <dgm:pt modelId="{8B3E1087-5DFF-4DAF-97D0-013258BB5E49}" type="pres">
      <dgm:prSet presAssocID="{01036B75-C3E8-4656-BB51-E40FE61615E9}" presName="hierRoot1" presStyleCnt="0">
        <dgm:presLayoutVars>
          <dgm:hierBranch val="init"/>
        </dgm:presLayoutVars>
      </dgm:prSet>
      <dgm:spPr/>
    </dgm:pt>
    <dgm:pt modelId="{A617B587-8A2C-4BE7-B289-9A23F80D1AA8}" type="pres">
      <dgm:prSet presAssocID="{01036B75-C3E8-4656-BB51-E40FE61615E9}" presName="rootComposite1" presStyleCnt="0"/>
      <dgm:spPr/>
    </dgm:pt>
    <dgm:pt modelId="{6FED12D7-7EF7-4A9D-A5D7-2955D806AB0A}" type="pres">
      <dgm:prSet presAssocID="{01036B75-C3E8-4656-BB51-E40FE61615E9}" presName="rootText1" presStyleLbl="node0" presStyleIdx="0" presStyleCnt="1">
        <dgm:presLayoutVars>
          <dgm:chPref val="3"/>
        </dgm:presLayoutVars>
      </dgm:prSet>
      <dgm:spPr/>
      <dgm:t>
        <a:bodyPr/>
        <a:lstStyle/>
        <a:p>
          <a:endParaRPr lang="en-US"/>
        </a:p>
      </dgm:t>
    </dgm:pt>
    <dgm:pt modelId="{70E9C78A-7898-4343-A493-14A2BDEE0A06}" type="pres">
      <dgm:prSet presAssocID="{01036B75-C3E8-4656-BB51-E40FE61615E9}" presName="rootConnector1" presStyleLbl="node1" presStyleIdx="0" presStyleCnt="0"/>
      <dgm:spPr/>
      <dgm:t>
        <a:bodyPr/>
        <a:lstStyle/>
        <a:p>
          <a:endParaRPr lang="en-US"/>
        </a:p>
      </dgm:t>
    </dgm:pt>
    <dgm:pt modelId="{A5999218-82D9-4BD3-961C-A1B55BDAE052}" type="pres">
      <dgm:prSet presAssocID="{01036B75-C3E8-4656-BB51-E40FE61615E9}" presName="hierChild2" presStyleCnt="0"/>
      <dgm:spPr/>
    </dgm:pt>
    <dgm:pt modelId="{BA5B10FE-1543-4F08-90FE-F5EA7323A014}" type="pres">
      <dgm:prSet presAssocID="{F9244CEA-BD19-48D1-B9B7-5D7E067FF886}" presName="Name37" presStyleLbl="parChTrans1D2" presStyleIdx="0" presStyleCnt="3"/>
      <dgm:spPr/>
      <dgm:t>
        <a:bodyPr/>
        <a:lstStyle/>
        <a:p>
          <a:endParaRPr lang="en-US"/>
        </a:p>
      </dgm:t>
    </dgm:pt>
    <dgm:pt modelId="{049872DE-9E66-43DA-96EE-41642273DE24}" type="pres">
      <dgm:prSet presAssocID="{EC664C23-4DB5-452A-A24A-43E35ED348DC}" presName="hierRoot2" presStyleCnt="0">
        <dgm:presLayoutVars>
          <dgm:hierBranch val="init"/>
        </dgm:presLayoutVars>
      </dgm:prSet>
      <dgm:spPr/>
    </dgm:pt>
    <dgm:pt modelId="{F8E2EA3C-B812-4D24-B74B-636F48409304}" type="pres">
      <dgm:prSet presAssocID="{EC664C23-4DB5-452A-A24A-43E35ED348DC}" presName="rootComposite" presStyleCnt="0"/>
      <dgm:spPr/>
    </dgm:pt>
    <dgm:pt modelId="{0B92D9B4-AAA6-4044-98EA-D8C738357218}" type="pres">
      <dgm:prSet presAssocID="{EC664C23-4DB5-452A-A24A-43E35ED348DC}" presName="rootText" presStyleLbl="node2" presStyleIdx="0" presStyleCnt="3">
        <dgm:presLayoutVars>
          <dgm:chPref val="3"/>
        </dgm:presLayoutVars>
      </dgm:prSet>
      <dgm:spPr/>
      <dgm:t>
        <a:bodyPr/>
        <a:lstStyle/>
        <a:p>
          <a:endParaRPr lang="en-US"/>
        </a:p>
      </dgm:t>
    </dgm:pt>
    <dgm:pt modelId="{6AC89021-605E-4128-822E-AC08433EC332}" type="pres">
      <dgm:prSet presAssocID="{EC664C23-4DB5-452A-A24A-43E35ED348DC}" presName="rootConnector" presStyleLbl="node2" presStyleIdx="0" presStyleCnt="3"/>
      <dgm:spPr/>
      <dgm:t>
        <a:bodyPr/>
        <a:lstStyle/>
        <a:p>
          <a:endParaRPr lang="en-US"/>
        </a:p>
      </dgm:t>
    </dgm:pt>
    <dgm:pt modelId="{B8DF57D8-077C-4495-922E-2FD46EE2BABE}" type="pres">
      <dgm:prSet presAssocID="{EC664C23-4DB5-452A-A24A-43E35ED348DC}" presName="hierChild4" presStyleCnt="0"/>
      <dgm:spPr/>
    </dgm:pt>
    <dgm:pt modelId="{9678D48F-92C7-4597-8302-F400E5EB9666}" type="pres">
      <dgm:prSet presAssocID="{EC664C23-4DB5-452A-A24A-43E35ED348DC}" presName="hierChild5" presStyleCnt="0"/>
      <dgm:spPr/>
    </dgm:pt>
    <dgm:pt modelId="{AC53C545-8DFC-4213-9B30-6678D4868080}" type="pres">
      <dgm:prSet presAssocID="{7287191E-4719-4EEC-B7E2-DFF2AE8DCA7E}" presName="Name37" presStyleLbl="parChTrans1D2" presStyleIdx="1" presStyleCnt="3"/>
      <dgm:spPr/>
      <dgm:t>
        <a:bodyPr/>
        <a:lstStyle/>
        <a:p>
          <a:endParaRPr lang="en-US"/>
        </a:p>
      </dgm:t>
    </dgm:pt>
    <dgm:pt modelId="{46DACF5F-0182-4BEE-9025-1ED002E619D1}" type="pres">
      <dgm:prSet presAssocID="{A6C887B9-F1A9-4318-923B-FD2EFF6DB370}" presName="hierRoot2" presStyleCnt="0">
        <dgm:presLayoutVars>
          <dgm:hierBranch val="init"/>
        </dgm:presLayoutVars>
      </dgm:prSet>
      <dgm:spPr/>
    </dgm:pt>
    <dgm:pt modelId="{F023E256-E8D9-4E6A-A3BB-5360F8691D81}" type="pres">
      <dgm:prSet presAssocID="{A6C887B9-F1A9-4318-923B-FD2EFF6DB370}" presName="rootComposite" presStyleCnt="0"/>
      <dgm:spPr/>
    </dgm:pt>
    <dgm:pt modelId="{23725B9A-5B3E-4AA6-8B8B-7AC6E2791009}" type="pres">
      <dgm:prSet presAssocID="{A6C887B9-F1A9-4318-923B-FD2EFF6DB370}" presName="rootText" presStyleLbl="node2" presStyleIdx="1" presStyleCnt="3">
        <dgm:presLayoutVars>
          <dgm:chPref val="3"/>
        </dgm:presLayoutVars>
      </dgm:prSet>
      <dgm:spPr/>
      <dgm:t>
        <a:bodyPr/>
        <a:lstStyle/>
        <a:p>
          <a:endParaRPr lang="en-US"/>
        </a:p>
      </dgm:t>
    </dgm:pt>
    <dgm:pt modelId="{6908AAB7-DDF1-46D4-8A11-100ACB000D67}" type="pres">
      <dgm:prSet presAssocID="{A6C887B9-F1A9-4318-923B-FD2EFF6DB370}" presName="rootConnector" presStyleLbl="node2" presStyleIdx="1" presStyleCnt="3"/>
      <dgm:spPr/>
      <dgm:t>
        <a:bodyPr/>
        <a:lstStyle/>
        <a:p>
          <a:endParaRPr lang="en-US"/>
        </a:p>
      </dgm:t>
    </dgm:pt>
    <dgm:pt modelId="{903AF7D0-80E3-4E68-BB93-0929DDDE001C}" type="pres">
      <dgm:prSet presAssocID="{A6C887B9-F1A9-4318-923B-FD2EFF6DB370}" presName="hierChild4" presStyleCnt="0"/>
      <dgm:spPr/>
    </dgm:pt>
    <dgm:pt modelId="{3CFA84A7-E1BF-4775-9DF4-DD376774E02D}" type="pres">
      <dgm:prSet presAssocID="{A6C887B9-F1A9-4318-923B-FD2EFF6DB370}" presName="hierChild5" presStyleCnt="0"/>
      <dgm:spPr/>
    </dgm:pt>
    <dgm:pt modelId="{122128E5-E5DD-46D3-81A3-5A503DCC9358}" type="pres">
      <dgm:prSet presAssocID="{C4863D17-8C98-4EC6-9908-4F579653CA18}" presName="Name37" presStyleLbl="parChTrans1D2" presStyleIdx="2" presStyleCnt="3"/>
      <dgm:spPr/>
      <dgm:t>
        <a:bodyPr/>
        <a:lstStyle/>
        <a:p>
          <a:endParaRPr lang="en-US"/>
        </a:p>
      </dgm:t>
    </dgm:pt>
    <dgm:pt modelId="{8617FF34-F1D9-456E-8B94-047635F902FD}" type="pres">
      <dgm:prSet presAssocID="{F6DCC901-D112-4F1C-B50C-B34B1D885C42}" presName="hierRoot2" presStyleCnt="0">
        <dgm:presLayoutVars>
          <dgm:hierBranch val="init"/>
        </dgm:presLayoutVars>
      </dgm:prSet>
      <dgm:spPr/>
    </dgm:pt>
    <dgm:pt modelId="{EDC4CBDB-75EE-4EF7-BE57-4C92D2180666}" type="pres">
      <dgm:prSet presAssocID="{F6DCC901-D112-4F1C-B50C-B34B1D885C42}" presName="rootComposite" presStyleCnt="0"/>
      <dgm:spPr/>
    </dgm:pt>
    <dgm:pt modelId="{3FB0B379-C5BD-4CBC-90FD-B9A812144AE9}" type="pres">
      <dgm:prSet presAssocID="{F6DCC901-D112-4F1C-B50C-B34B1D885C42}" presName="rootText" presStyleLbl="node2" presStyleIdx="2" presStyleCnt="3">
        <dgm:presLayoutVars>
          <dgm:chPref val="3"/>
        </dgm:presLayoutVars>
      </dgm:prSet>
      <dgm:spPr/>
      <dgm:t>
        <a:bodyPr/>
        <a:lstStyle/>
        <a:p>
          <a:endParaRPr lang="en-US"/>
        </a:p>
      </dgm:t>
    </dgm:pt>
    <dgm:pt modelId="{438DB9FE-13BF-4E04-B0F6-4F70935128BF}" type="pres">
      <dgm:prSet presAssocID="{F6DCC901-D112-4F1C-B50C-B34B1D885C42}" presName="rootConnector" presStyleLbl="node2" presStyleIdx="2" presStyleCnt="3"/>
      <dgm:spPr/>
      <dgm:t>
        <a:bodyPr/>
        <a:lstStyle/>
        <a:p>
          <a:endParaRPr lang="en-US"/>
        </a:p>
      </dgm:t>
    </dgm:pt>
    <dgm:pt modelId="{7D4B958E-7A90-480B-9578-EA8B73B49F70}" type="pres">
      <dgm:prSet presAssocID="{F6DCC901-D112-4F1C-B50C-B34B1D885C42}" presName="hierChild4" presStyleCnt="0"/>
      <dgm:spPr/>
    </dgm:pt>
    <dgm:pt modelId="{984B0015-0C5A-43F2-8D66-CFD47135AD6B}" type="pres">
      <dgm:prSet presAssocID="{F6DCC901-D112-4F1C-B50C-B34B1D885C42}" presName="hierChild5" presStyleCnt="0"/>
      <dgm:spPr/>
    </dgm:pt>
    <dgm:pt modelId="{2E74911C-D8CA-4CA9-9877-7510BF738912}" type="pres">
      <dgm:prSet presAssocID="{01036B75-C3E8-4656-BB51-E40FE61615E9}" presName="hierChild3" presStyleCnt="0"/>
      <dgm:spPr/>
    </dgm:pt>
  </dgm:ptLst>
  <dgm:cxnLst>
    <dgm:cxn modelId="{A83F14CD-CC1D-4362-BB1D-EC6355DDD892}" type="presOf" srcId="{A6C887B9-F1A9-4318-923B-FD2EFF6DB370}" destId="{23725B9A-5B3E-4AA6-8B8B-7AC6E2791009}" srcOrd="0" destOrd="0" presId="urn:microsoft.com/office/officeart/2005/8/layout/orgChart1"/>
    <dgm:cxn modelId="{7F6AE9F4-56DA-4A21-BE6A-3872E2F02C84}" type="presOf" srcId="{F6DCC901-D112-4F1C-B50C-B34B1D885C42}" destId="{3FB0B379-C5BD-4CBC-90FD-B9A812144AE9}" srcOrd="0" destOrd="0" presId="urn:microsoft.com/office/officeart/2005/8/layout/orgChart1"/>
    <dgm:cxn modelId="{D3212702-067D-41D5-BC69-CA2E1122D52D}" type="presOf" srcId="{170E1E58-C6FB-470A-8778-A23ABF038467}" destId="{105FF4A5-AD42-459B-9F8A-F6926D664B0C}" srcOrd="0" destOrd="0" presId="urn:microsoft.com/office/officeart/2005/8/layout/orgChart1"/>
    <dgm:cxn modelId="{CCCFC2F0-1EB5-4569-A8EE-01565AE2393F}" srcId="{01036B75-C3E8-4656-BB51-E40FE61615E9}" destId="{EC664C23-4DB5-452A-A24A-43E35ED348DC}" srcOrd="0" destOrd="0" parTransId="{F9244CEA-BD19-48D1-B9B7-5D7E067FF886}" sibTransId="{E9E9460D-B20A-4778-B25A-E5766A51F735}"/>
    <dgm:cxn modelId="{02744A97-E9FB-4D44-B5D5-831A2CB580EB}" type="presOf" srcId="{7287191E-4719-4EEC-B7E2-DFF2AE8DCA7E}" destId="{AC53C545-8DFC-4213-9B30-6678D4868080}" srcOrd="0" destOrd="0" presId="urn:microsoft.com/office/officeart/2005/8/layout/orgChart1"/>
    <dgm:cxn modelId="{ED84476F-C183-4E9E-B3F9-91D218519CD1}" srcId="{01036B75-C3E8-4656-BB51-E40FE61615E9}" destId="{F6DCC901-D112-4F1C-B50C-B34B1D885C42}" srcOrd="2" destOrd="0" parTransId="{C4863D17-8C98-4EC6-9908-4F579653CA18}" sibTransId="{882746D5-129C-40EC-B2B5-5E96A90B8CD0}"/>
    <dgm:cxn modelId="{136922E3-C988-4C7F-9097-BBC3A85FAA17}" type="presOf" srcId="{A6C887B9-F1A9-4318-923B-FD2EFF6DB370}" destId="{6908AAB7-DDF1-46D4-8A11-100ACB000D67}" srcOrd="1" destOrd="0" presId="urn:microsoft.com/office/officeart/2005/8/layout/orgChart1"/>
    <dgm:cxn modelId="{E8D18D44-3E0E-4712-96D7-CD6224117831}" type="presOf" srcId="{EC664C23-4DB5-452A-A24A-43E35ED348DC}" destId="{0B92D9B4-AAA6-4044-98EA-D8C738357218}" srcOrd="0" destOrd="0" presId="urn:microsoft.com/office/officeart/2005/8/layout/orgChart1"/>
    <dgm:cxn modelId="{3EB80F0F-E7C5-46A3-934D-4BF5BEB9B978}" srcId="{01036B75-C3E8-4656-BB51-E40FE61615E9}" destId="{A6C887B9-F1A9-4318-923B-FD2EFF6DB370}" srcOrd="1" destOrd="0" parTransId="{7287191E-4719-4EEC-B7E2-DFF2AE8DCA7E}" sibTransId="{76DD5798-A71C-4BF4-9069-C9592B9B36F1}"/>
    <dgm:cxn modelId="{DBE367A3-ED97-49A5-9EB8-09880410A01D}" type="presOf" srcId="{C4863D17-8C98-4EC6-9908-4F579653CA18}" destId="{122128E5-E5DD-46D3-81A3-5A503DCC9358}" srcOrd="0" destOrd="0" presId="urn:microsoft.com/office/officeart/2005/8/layout/orgChart1"/>
    <dgm:cxn modelId="{544E04D6-0D57-449D-9888-4975764762B0}" type="presOf" srcId="{01036B75-C3E8-4656-BB51-E40FE61615E9}" destId="{6FED12D7-7EF7-4A9D-A5D7-2955D806AB0A}" srcOrd="0" destOrd="0" presId="urn:microsoft.com/office/officeart/2005/8/layout/orgChart1"/>
    <dgm:cxn modelId="{0AE7F013-F031-473A-8BD6-0CAE575E29B8}" type="presOf" srcId="{F6DCC901-D112-4F1C-B50C-B34B1D885C42}" destId="{438DB9FE-13BF-4E04-B0F6-4F70935128BF}" srcOrd="1" destOrd="0" presId="urn:microsoft.com/office/officeart/2005/8/layout/orgChart1"/>
    <dgm:cxn modelId="{1DB8F279-5CBC-4A9C-8C93-68485CC8942D}" type="presOf" srcId="{F9244CEA-BD19-48D1-B9B7-5D7E067FF886}" destId="{BA5B10FE-1543-4F08-90FE-F5EA7323A014}" srcOrd="0" destOrd="0" presId="urn:microsoft.com/office/officeart/2005/8/layout/orgChart1"/>
    <dgm:cxn modelId="{47859170-69AE-4C34-9811-B73190C18777}" type="presOf" srcId="{EC664C23-4DB5-452A-A24A-43E35ED348DC}" destId="{6AC89021-605E-4128-822E-AC08433EC332}" srcOrd="1" destOrd="0" presId="urn:microsoft.com/office/officeart/2005/8/layout/orgChart1"/>
    <dgm:cxn modelId="{7738540B-895C-4332-AB35-4B96A5C0D044}" type="presOf" srcId="{01036B75-C3E8-4656-BB51-E40FE61615E9}" destId="{70E9C78A-7898-4343-A493-14A2BDEE0A06}" srcOrd="1" destOrd="0" presId="urn:microsoft.com/office/officeart/2005/8/layout/orgChart1"/>
    <dgm:cxn modelId="{C1984ECE-F23D-45C2-8BB4-F11D631263BB}" srcId="{170E1E58-C6FB-470A-8778-A23ABF038467}" destId="{01036B75-C3E8-4656-BB51-E40FE61615E9}" srcOrd="0" destOrd="0" parTransId="{D859675A-E3EC-4712-A40D-A76554A311C3}" sibTransId="{7B260771-CAA1-45CA-85A1-C88D3AC63FEC}"/>
    <dgm:cxn modelId="{A9A6783D-4F57-4D5D-9AFC-69B0DDFF46E2}" type="presParOf" srcId="{105FF4A5-AD42-459B-9F8A-F6926D664B0C}" destId="{8B3E1087-5DFF-4DAF-97D0-013258BB5E49}" srcOrd="0" destOrd="0" presId="urn:microsoft.com/office/officeart/2005/8/layout/orgChart1"/>
    <dgm:cxn modelId="{FF27592E-B99D-448A-81F1-48A09FFC157C}" type="presParOf" srcId="{8B3E1087-5DFF-4DAF-97D0-013258BB5E49}" destId="{A617B587-8A2C-4BE7-B289-9A23F80D1AA8}" srcOrd="0" destOrd="0" presId="urn:microsoft.com/office/officeart/2005/8/layout/orgChart1"/>
    <dgm:cxn modelId="{0DB234ED-737B-4B5A-876B-9A772670CA8E}" type="presParOf" srcId="{A617B587-8A2C-4BE7-B289-9A23F80D1AA8}" destId="{6FED12D7-7EF7-4A9D-A5D7-2955D806AB0A}" srcOrd="0" destOrd="0" presId="urn:microsoft.com/office/officeart/2005/8/layout/orgChart1"/>
    <dgm:cxn modelId="{C6E638A2-F58A-4B80-AA92-D225D87599EF}" type="presParOf" srcId="{A617B587-8A2C-4BE7-B289-9A23F80D1AA8}" destId="{70E9C78A-7898-4343-A493-14A2BDEE0A06}" srcOrd="1" destOrd="0" presId="urn:microsoft.com/office/officeart/2005/8/layout/orgChart1"/>
    <dgm:cxn modelId="{034EE5C7-EA83-472C-B4FA-62761559296B}" type="presParOf" srcId="{8B3E1087-5DFF-4DAF-97D0-013258BB5E49}" destId="{A5999218-82D9-4BD3-961C-A1B55BDAE052}" srcOrd="1" destOrd="0" presId="urn:microsoft.com/office/officeart/2005/8/layout/orgChart1"/>
    <dgm:cxn modelId="{D073BF9F-A76B-47FB-BB9D-3324D7E212B9}" type="presParOf" srcId="{A5999218-82D9-4BD3-961C-A1B55BDAE052}" destId="{BA5B10FE-1543-4F08-90FE-F5EA7323A014}" srcOrd="0" destOrd="0" presId="urn:microsoft.com/office/officeart/2005/8/layout/orgChart1"/>
    <dgm:cxn modelId="{58185B46-2A37-4540-900C-DAEA4B4EE61F}" type="presParOf" srcId="{A5999218-82D9-4BD3-961C-A1B55BDAE052}" destId="{049872DE-9E66-43DA-96EE-41642273DE24}" srcOrd="1" destOrd="0" presId="urn:microsoft.com/office/officeart/2005/8/layout/orgChart1"/>
    <dgm:cxn modelId="{980E4385-BD13-4CAC-92AD-AAD9F9843CD7}" type="presParOf" srcId="{049872DE-9E66-43DA-96EE-41642273DE24}" destId="{F8E2EA3C-B812-4D24-B74B-636F48409304}" srcOrd="0" destOrd="0" presId="urn:microsoft.com/office/officeart/2005/8/layout/orgChart1"/>
    <dgm:cxn modelId="{11456598-01F8-4FA7-B237-7051A2E52FD5}" type="presParOf" srcId="{F8E2EA3C-B812-4D24-B74B-636F48409304}" destId="{0B92D9B4-AAA6-4044-98EA-D8C738357218}" srcOrd="0" destOrd="0" presId="urn:microsoft.com/office/officeart/2005/8/layout/orgChart1"/>
    <dgm:cxn modelId="{93707D4D-D41F-45B0-AC33-19F78208C565}" type="presParOf" srcId="{F8E2EA3C-B812-4D24-B74B-636F48409304}" destId="{6AC89021-605E-4128-822E-AC08433EC332}" srcOrd="1" destOrd="0" presId="urn:microsoft.com/office/officeart/2005/8/layout/orgChart1"/>
    <dgm:cxn modelId="{EEFB27A1-7385-4841-AC27-9E4C0CF28A5D}" type="presParOf" srcId="{049872DE-9E66-43DA-96EE-41642273DE24}" destId="{B8DF57D8-077C-4495-922E-2FD46EE2BABE}" srcOrd="1" destOrd="0" presId="urn:microsoft.com/office/officeart/2005/8/layout/orgChart1"/>
    <dgm:cxn modelId="{AC21959D-F2B7-442B-ADBB-898E5404108A}" type="presParOf" srcId="{049872DE-9E66-43DA-96EE-41642273DE24}" destId="{9678D48F-92C7-4597-8302-F400E5EB9666}" srcOrd="2" destOrd="0" presId="urn:microsoft.com/office/officeart/2005/8/layout/orgChart1"/>
    <dgm:cxn modelId="{5B2FAEB3-57EF-4AFB-A9D9-EB7FEC5A73BA}" type="presParOf" srcId="{A5999218-82D9-4BD3-961C-A1B55BDAE052}" destId="{AC53C545-8DFC-4213-9B30-6678D4868080}" srcOrd="2" destOrd="0" presId="urn:microsoft.com/office/officeart/2005/8/layout/orgChart1"/>
    <dgm:cxn modelId="{4E70F58F-F5A0-45BD-88D7-77DA0AB408E8}" type="presParOf" srcId="{A5999218-82D9-4BD3-961C-A1B55BDAE052}" destId="{46DACF5F-0182-4BEE-9025-1ED002E619D1}" srcOrd="3" destOrd="0" presId="urn:microsoft.com/office/officeart/2005/8/layout/orgChart1"/>
    <dgm:cxn modelId="{2321E6C9-14B0-4036-897E-6748785D9C77}" type="presParOf" srcId="{46DACF5F-0182-4BEE-9025-1ED002E619D1}" destId="{F023E256-E8D9-4E6A-A3BB-5360F8691D81}" srcOrd="0" destOrd="0" presId="urn:microsoft.com/office/officeart/2005/8/layout/orgChart1"/>
    <dgm:cxn modelId="{A3A01313-9E2C-4DDF-888F-46ADF099AE56}" type="presParOf" srcId="{F023E256-E8D9-4E6A-A3BB-5360F8691D81}" destId="{23725B9A-5B3E-4AA6-8B8B-7AC6E2791009}" srcOrd="0" destOrd="0" presId="urn:microsoft.com/office/officeart/2005/8/layout/orgChart1"/>
    <dgm:cxn modelId="{0EB82E09-7F59-462A-A3AF-1CF6392BF66D}" type="presParOf" srcId="{F023E256-E8D9-4E6A-A3BB-5360F8691D81}" destId="{6908AAB7-DDF1-46D4-8A11-100ACB000D67}" srcOrd="1" destOrd="0" presId="urn:microsoft.com/office/officeart/2005/8/layout/orgChart1"/>
    <dgm:cxn modelId="{005BD11F-72EC-4957-970D-359825EC0785}" type="presParOf" srcId="{46DACF5F-0182-4BEE-9025-1ED002E619D1}" destId="{903AF7D0-80E3-4E68-BB93-0929DDDE001C}" srcOrd="1" destOrd="0" presId="urn:microsoft.com/office/officeart/2005/8/layout/orgChart1"/>
    <dgm:cxn modelId="{FEEFB150-8FE5-493D-927A-CF608E44573F}" type="presParOf" srcId="{46DACF5F-0182-4BEE-9025-1ED002E619D1}" destId="{3CFA84A7-E1BF-4775-9DF4-DD376774E02D}" srcOrd="2" destOrd="0" presId="urn:microsoft.com/office/officeart/2005/8/layout/orgChart1"/>
    <dgm:cxn modelId="{0D94A7B4-F8F9-4D5B-90AE-165303DC2F7F}" type="presParOf" srcId="{A5999218-82D9-4BD3-961C-A1B55BDAE052}" destId="{122128E5-E5DD-46D3-81A3-5A503DCC9358}" srcOrd="4" destOrd="0" presId="urn:microsoft.com/office/officeart/2005/8/layout/orgChart1"/>
    <dgm:cxn modelId="{C8047006-D5DB-4400-AC77-0C69104127B6}" type="presParOf" srcId="{A5999218-82D9-4BD3-961C-A1B55BDAE052}" destId="{8617FF34-F1D9-456E-8B94-047635F902FD}" srcOrd="5" destOrd="0" presId="urn:microsoft.com/office/officeart/2005/8/layout/orgChart1"/>
    <dgm:cxn modelId="{40AC7063-2508-4523-8D35-0DD402051F7C}" type="presParOf" srcId="{8617FF34-F1D9-456E-8B94-047635F902FD}" destId="{EDC4CBDB-75EE-4EF7-BE57-4C92D2180666}" srcOrd="0" destOrd="0" presId="urn:microsoft.com/office/officeart/2005/8/layout/orgChart1"/>
    <dgm:cxn modelId="{29BFB1B8-8897-4465-9FCF-41FCC473EE42}" type="presParOf" srcId="{EDC4CBDB-75EE-4EF7-BE57-4C92D2180666}" destId="{3FB0B379-C5BD-4CBC-90FD-B9A812144AE9}" srcOrd="0" destOrd="0" presId="urn:microsoft.com/office/officeart/2005/8/layout/orgChart1"/>
    <dgm:cxn modelId="{341F4687-C923-4E5B-8298-822AB297D1CA}" type="presParOf" srcId="{EDC4CBDB-75EE-4EF7-BE57-4C92D2180666}" destId="{438DB9FE-13BF-4E04-B0F6-4F70935128BF}" srcOrd="1" destOrd="0" presId="urn:microsoft.com/office/officeart/2005/8/layout/orgChart1"/>
    <dgm:cxn modelId="{6FFADA83-C544-45C5-917E-D04593036B78}" type="presParOf" srcId="{8617FF34-F1D9-456E-8B94-047635F902FD}" destId="{7D4B958E-7A90-480B-9578-EA8B73B49F70}" srcOrd="1" destOrd="0" presId="urn:microsoft.com/office/officeart/2005/8/layout/orgChart1"/>
    <dgm:cxn modelId="{C7593D13-3DBE-4396-B30F-9B3AA440A660}" type="presParOf" srcId="{8617FF34-F1D9-456E-8B94-047635F902FD}" destId="{984B0015-0C5A-43F2-8D66-CFD47135AD6B}" srcOrd="2" destOrd="0" presId="urn:microsoft.com/office/officeart/2005/8/layout/orgChart1"/>
    <dgm:cxn modelId="{22769B40-7AC4-44B2-99A1-41FAF6F5CF7B}" type="presParOf" srcId="{8B3E1087-5DFF-4DAF-97D0-013258BB5E49}" destId="{2E74911C-D8CA-4CA9-9877-7510BF738912}" srcOrd="2" destOrd="0" presId="urn:microsoft.com/office/officeart/2005/8/layout/orgChart1"/>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CCE8E7-7A1D-4E46-B167-862E497B4F13}"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D473C6B8-15FE-428B-9159-964D291590CB}">
      <dgm:prSet phldrT="[Text]" custT="1"/>
      <dgm:spPr/>
      <dgm:t>
        <a:bodyPr/>
        <a:lstStyle/>
        <a:p>
          <a:r>
            <a:rPr lang="en-US" sz="1400" dirty="0">
              <a:latin typeface="Cambria" panose="02040503050406030204" pitchFamily="18" charset="0"/>
              <a:ea typeface="Cambria" panose="02040503050406030204" pitchFamily="18" charset="0"/>
            </a:rPr>
            <a:t>Types of </a:t>
          </a:r>
        </a:p>
        <a:p>
          <a:r>
            <a:rPr lang="en-US" sz="1400" dirty="0">
              <a:latin typeface="Cambria" panose="02040503050406030204" pitchFamily="18" charset="0"/>
              <a:ea typeface="Cambria" panose="02040503050406030204" pitchFamily="18" charset="0"/>
            </a:rPr>
            <a:t>Delay</a:t>
          </a:r>
          <a:endParaRPr lang="en-IN" sz="1400" dirty="0">
            <a:latin typeface="Cambria" panose="02040503050406030204" pitchFamily="18" charset="0"/>
            <a:ea typeface="Cambria" panose="02040503050406030204" pitchFamily="18" charset="0"/>
          </a:endParaRPr>
        </a:p>
      </dgm:t>
    </dgm:pt>
    <dgm:pt modelId="{F7F95CB6-AAF1-415E-A59C-BAB4EF8B5FE8}" type="parTrans" cxnId="{78B39B2E-77D3-4F4B-9264-2E71C90ACF24}">
      <dgm:prSet/>
      <dgm:spPr/>
      <dgm:t>
        <a:bodyPr/>
        <a:lstStyle/>
        <a:p>
          <a:endParaRPr lang="en-IN" sz="2000"/>
        </a:p>
      </dgm:t>
    </dgm:pt>
    <dgm:pt modelId="{CEF25969-C8C4-4BEF-9460-AB410E6719F3}" type="sibTrans" cxnId="{78B39B2E-77D3-4F4B-9264-2E71C90ACF24}">
      <dgm:prSet/>
      <dgm:spPr/>
      <dgm:t>
        <a:bodyPr/>
        <a:lstStyle/>
        <a:p>
          <a:endParaRPr lang="en-IN" sz="2000"/>
        </a:p>
      </dgm:t>
    </dgm:pt>
    <dgm:pt modelId="{F1A1C940-495E-4D08-A2DA-B9AFBCFDE938}">
      <dgm:prSet phldrT="[Text]" custT="1"/>
      <dgm:spPr/>
      <dgm:t>
        <a:bodyPr/>
        <a:lstStyle/>
        <a:p>
          <a:r>
            <a:rPr lang="en-US" sz="1400" dirty="0">
              <a:latin typeface="Cambria" panose="02040503050406030204" pitchFamily="18" charset="0"/>
              <a:ea typeface="Cambria" panose="02040503050406030204" pitchFamily="18" charset="0"/>
            </a:rPr>
            <a:t>Queuing </a:t>
          </a:r>
        </a:p>
        <a:p>
          <a:r>
            <a:rPr lang="en-US" sz="1400" dirty="0">
              <a:latin typeface="Cambria" panose="02040503050406030204" pitchFamily="18" charset="0"/>
              <a:ea typeface="Cambria" panose="02040503050406030204" pitchFamily="18" charset="0"/>
            </a:rPr>
            <a:t>Delay</a:t>
          </a:r>
          <a:endParaRPr lang="en-IN" sz="1400" dirty="0">
            <a:latin typeface="Cambria" panose="02040503050406030204" pitchFamily="18" charset="0"/>
            <a:ea typeface="Cambria" panose="02040503050406030204" pitchFamily="18" charset="0"/>
          </a:endParaRPr>
        </a:p>
      </dgm:t>
    </dgm:pt>
    <dgm:pt modelId="{69C828E6-BAD7-4F0B-828E-70E9D58C28A3}" type="parTrans" cxnId="{0B41EE4E-953A-4366-A67E-0EA1D2ACB97C}">
      <dgm:prSet/>
      <dgm:spPr/>
      <dgm:t>
        <a:bodyPr/>
        <a:lstStyle/>
        <a:p>
          <a:endParaRPr lang="en-IN" sz="2000"/>
        </a:p>
      </dgm:t>
    </dgm:pt>
    <dgm:pt modelId="{FFA2F3E1-FB17-440F-AE95-1FD55CA52C5F}" type="sibTrans" cxnId="{0B41EE4E-953A-4366-A67E-0EA1D2ACB97C}">
      <dgm:prSet/>
      <dgm:spPr/>
      <dgm:t>
        <a:bodyPr/>
        <a:lstStyle/>
        <a:p>
          <a:endParaRPr lang="en-IN" sz="2000"/>
        </a:p>
      </dgm:t>
    </dgm:pt>
    <dgm:pt modelId="{0C0F9D55-15E3-44D9-B5B9-C9005696B853}">
      <dgm:prSet phldrT="[Text]" custT="1"/>
      <dgm:spPr/>
      <dgm:t>
        <a:bodyPr/>
        <a:lstStyle/>
        <a:p>
          <a:r>
            <a:rPr lang="en-US" sz="1400" dirty="0">
              <a:latin typeface="Cambria" panose="02040503050406030204" pitchFamily="18" charset="0"/>
              <a:ea typeface="Cambria" panose="02040503050406030204" pitchFamily="18" charset="0"/>
            </a:rPr>
            <a:t>Transmission</a:t>
          </a:r>
        </a:p>
        <a:p>
          <a:r>
            <a:rPr lang="en-US" sz="1400" dirty="0">
              <a:latin typeface="Cambria" panose="02040503050406030204" pitchFamily="18" charset="0"/>
              <a:ea typeface="Cambria" panose="02040503050406030204" pitchFamily="18" charset="0"/>
            </a:rPr>
            <a:t>Delay</a:t>
          </a:r>
          <a:endParaRPr lang="en-IN" sz="1400" dirty="0">
            <a:latin typeface="Cambria" panose="02040503050406030204" pitchFamily="18" charset="0"/>
            <a:ea typeface="Cambria" panose="02040503050406030204" pitchFamily="18" charset="0"/>
          </a:endParaRPr>
        </a:p>
      </dgm:t>
    </dgm:pt>
    <dgm:pt modelId="{D6C0C6AD-7A4B-4F9C-A04D-2BAF9E64B4D7}" type="parTrans" cxnId="{D8F199D0-86D6-4F01-A58A-B6EB3513BBD5}">
      <dgm:prSet/>
      <dgm:spPr/>
      <dgm:t>
        <a:bodyPr/>
        <a:lstStyle/>
        <a:p>
          <a:endParaRPr lang="en-IN" sz="2000"/>
        </a:p>
      </dgm:t>
    </dgm:pt>
    <dgm:pt modelId="{3CA5FFA8-DC43-49A9-A245-BFC91A167B0C}" type="sibTrans" cxnId="{D8F199D0-86D6-4F01-A58A-B6EB3513BBD5}">
      <dgm:prSet/>
      <dgm:spPr/>
      <dgm:t>
        <a:bodyPr/>
        <a:lstStyle/>
        <a:p>
          <a:endParaRPr lang="en-IN" sz="2000"/>
        </a:p>
      </dgm:t>
    </dgm:pt>
    <dgm:pt modelId="{93870730-11D6-49F0-B646-CE699EDD1FD2}">
      <dgm:prSet phldrT="[Text]" custT="1"/>
      <dgm:spPr/>
      <dgm:t>
        <a:bodyPr/>
        <a:lstStyle/>
        <a:p>
          <a:r>
            <a:rPr lang="en-US" sz="1400" dirty="0">
              <a:latin typeface="Cambria" panose="02040503050406030204" pitchFamily="18" charset="0"/>
              <a:ea typeface="Cambria" panose="02040503050406030204" pitchFamily="18" charset="0"/>
            </a:rPr>
            <a:t>Propagation</a:t>
          </a:r>
        </a:p>
        <a:p>
          <a:r>
            <a:rPr lang="en-US" sz="1400" dirty="0">
              <a:latin typeface="Cambria" panose="02040503050406030204" pitchFamily="18" charset="0"/>
              <a:ea typeface="Cambria" panose="02040503050406030204" pitchFamily="18" charset="0"/>
            </a:rPr>
            <a:t>Delay</a:t>
          </a:r>
          <a:endParaRPr lang="en-IN" sz="2400" dirty="0">
            <a:latin typeface="Cambria" panose="02040503050406030204" pitchFamily="18" charset="0"/>
            <a:ea typeface="Cambria" panose="02040503050406030204" pitchFamily="18" charset="0"/>
          </a:endParaRPr>
        </a:p>
      </dgm:t>
    </dgm:pt>
    <dgm:pt modelId="{10178CCE-1EE7-4681-AB7F-90734FC25517}" type="parTrans" cxnId="{399F5427-959E-4E8E-B3C3-CB01B85380DA}">
      <dgm:prSet/>
      <dgm:spPr/>
      <dgm:t>
        <a:bodyPr/>
        <a:lstStyle/>
        <a:p>
          <a:endParaRPr lang="en-IN" sz="2000"/>
        </a:p>
      </dgm:t>
    </dgm:pt>
    <dgm:pt modelId="{A1DB0B80-A6DF-474F-B551-EB111CA3675C}" type="sibTrans" cxnId="{399F5427-959E-4E8E-B3C3-CB01B85380DA}">
      <dgm:prSet/>
      <dgm:spPr/>
      <dgm:t>
        <a:bodyPr/>
        <a:lstStyle/>
        <a:p>
          <a:endParaRPr lang="en-IN" sz="2000"/>
        </a:p>
      </dgm:t>
    </dgm:pt>
    <dgm:pt modelId="{009C3B34-B717-4C35-883B-FEACE7B6D414}">
      <dgm:prSet phldrT="[Text]" custT="1"/>
      <dgm:spPr/>
      <dgm:t>
        <a:bodyPr/>
        <a:lstStyle/>
        <a:p>
          <a:r>
            <a:rPr lang="en-US" sz="1400" dirty="0">
              <a:latin typeface="Cambria" panose="02040503050406030204" pitchFamily="18" charset="0"/>
              <a:ea typeface="Cambria" panose="02040503050406030204" pitchFamily="18" charset="0"/>
            </a:rPr>
            <a:t>Processing </a:t>
          </a:r>
        </a:p>
        <a:p>
          <a:r>
            <a:rPr lang="en-US" sz="1400" dirty="0">
              <a:latin typeface="Cambria" panose="02040503050406030204" pitchFamily="18" charset="0"/>
              <a:ea typeface="Cambria" panose="02040503050406030204" pitchFamily="18" charset="0"/>
            </a:rPr>
            <a:t>Delay</a:t>
          </a:r>
          <a:endParaRPr lang="en-IN" sz="1400" dirty="0">
            <a:latin typeface="Cambria" panose="02040503050406030204" pitchFamily="18" charset="0"/>
            <a:ea typeface="Cambria" panose="02040503050406030204" pitchFamily="18" charset="0"/>
          </a:endParaRPr>
        </a:p>
      </dgm:t>
    </dgm:pt>
    <dgm:pt modelId="{75FAC683-C349-4814-98F6-1F43A9958E11}" type="parTrans" cxnId="{EBEFBAFD-8C0D-4BB5-B6FA-B6D668A0A4C7}">
      <dgm:prSet/>
      <dgm:spPr/>
      <dgm:t>
        <a:bodyPr/>
        <a:lstStyle/>
        <a:p>
          <a:endParaRPr lang="en-IN" sz="2000"/>
        </a:p>
      </dgm:t>
    </dgm:pt>
    <dgm:pt modelId="{20E9650C-3B00-46B7-9137-492847E24F0D}" type="sibTrans" cxnId="{EBEFBAFD-8C0D-4BB5-B6FA-B6D668A0A4C7}">
      <dgm:prSet/>
      <dgm:spPr/>
      <dgm:t>
        <a:bodyPr/>
        <a:lstStyle/>
        <a:p>
          <a:endParaRPr lang="en-IN" sz="2000"/>
        </a:p>
      </dgm:t>
    </dgm:pt>
    <dgm:pt modelId="{9D4EA01D-D100-46D0-8499-33E32E3179FB}" type="pres">
      <dgm:prSet presAssocID="{52CCE8E7-7A1D-4E46-B167-862E497B4F13}" presName="hierChild1" presStyleCnt="0">
        <dgm:presLayoutVars>
          <dgm:orgChart val="1"/>
          <dgm:chPref val="1"/>
          <dgm:dir/>
          <dgm:animOne val="branch"/>
          <dgm:animLvl val="lvl"/>
          <dgm:resizeHandles/>
        </dgm:presLayoutVars>
      </dgm:prSet>
      <dgm:spPr/>
      <dgm:t>
        <a:bodyPr/>
        <a:lstStyle/>
        <a:p>
          <a:endParaRPr lang="en-US"/>
        </a:p>
      </dgm:t>
    </dgm:pt>
    <dgm:pt modelId="{A71D9370-A88E-4271-9335-D393F7B8DE9D}" type="pres">
      <dgm:prSet presAssocID="{D473C6B8-15FE-428B-9159-964D291590CB}" presName="hierRoot1" presStyleCnt="0">
        <dgm:presLayoutVars>
          <dgm:hierBranch val="init"/>
        </dgm:presLayoutVars>
      </dgm:prSet>
      <dgm:spPr/>
    </dgm:pt>
    <dgm:pt modelId="{DB0585E0-9A13-466C-B083-D8F281D934D3}" type="pres">
      <dgm:prSet presAssocID="{D473C6B8-15FE-428B-9159-964D291590CB}" presName="rootComposite1" presStyleCnt="0"/>
      <dgm:spPr/>
    </dgm:pt>
    <dgm:pt modelId="{BC28BE00-B7E4-4959-93E2-0EE7D201F871}" type="pres">
      <dgm:prSet presAssocID="{D473C6B8-15FE-428B-9159-964D291590CB}" presName="rootText1" presStyleLbl="node0" presStyleIdx="0" presStyleCnt="1">
        <dgm:presLayoutVars>
          <dgm:chPref val="3"/>
        </dgm:presLayoutVars>
      </dgm:prSet>
      <dgm:spPr/>
      <dgm:t>
        <a:bodyPr/>
        <a:lstStyle/>
        <a:p>
          <a:endParaRPr lang="en-US"/>
        </a:p>
      </dgm:t>
    </dgm:pt>
    <dgm:pt modelId="{924E182E-6824-4D91-9B67-797DEAB1453E}" type="pres">
      <dgm:prSet presAssocID="{D473C6B8-15FE-428B-9159-964D291590CB}" presName="rootConnector1" presStyleLbl="node1" presStyleIdx="0" presStyleCnt="0"/>
      <dgm:spPr/>
      <dgm:t>
        <a:bodyPr/>
        <a:lstStyle/>
        <a:p>
          <a:endParaRPr lang="en-US"/>
        </a:p>
      </dgm:t>
    </dgm:pt>
    <dgm:pt modelId="{4004245F-B732-4630-8BB4-B2D7E7C23CDC}" type="pres">
      <dgm:prSet presAssocID="{D473C6B8-15FE-428B-9159-964D291590CB}" presName="hierChild2" presStyleCnt="0"/>
      <dgm:spPr/>
    </dgm:pt>
    <dgm:pt modelId="{1190C896-CAD5-4297-88EE-3D99524AA9D5}" type="pres">
      <dgm:prSet presAssocID="{75FAC683-C349-4814-98F6-1F43A9958E11}" presName="Name37" presStyleLbl="parChTrans1D2" presStyleIdx="0" presStyleCnt="4"/>
      <dgm:spPr/>
      <dgm:t>
        <a:bodyPr/>
        <a:lstStyle/>
        <a:p>
          <a:endParaRPr lang="en-US"/>
        </a:p>
      </dgm:t>
    </dgm:pt>
    <dgm:pt modelId="{B5F519D5-D071-4A3B-AAAD-CDC894A19142}" type="pres">
      <dgm:prSet presAssocID="{009C3B34-B717-4C35-883B-FEACE7B6D414}" presName="hierRoot2" presStyleCnt="0">
        <dgm:presLayoutVars>
          <dgm:hierBranch val="init"/>
        </dgm:presLayoutVars>
      </dgm:prSet>
      <dgm:spPr/>
    </dgm:pt>
    <dgm:pt modelId="{68DC85F0-B346-4BF8-8003-19A0130025C2}" type="pres">
      <dgm:prSet presAssocID="{009C3B34-B717-4C35-883B-FEACE7B6D414}" presName="rootComposite" presStyleCnt="0"/>
      <dgm:spPr/>
    </dgm:pt>
    <dgm:pt modelId="{DE25ACD9-C859-4BC2-BB98-92D05176B418}" type="pres">
      <dgm:prSet presAssocID="{009C3B34-B717-4C35-883B-FEACE7B6D414}" presName="rootText" presStyleLbl="node2" presStyleIdx="0" presStyleCnt="4">
        <dgm:presLayoutVars>
          <dgm:chPref val="3"/>
        </dgm:presLayoutVars>
      </dgm:prSet>
      <dgm:spPr/>
      <dgm:t>
        <a:bodyPr/>
        <a:lstStyle/>
        <a:p>
          <a:endParaRPr lang="en-US"/>
        </a:p>
      </dgm:t>
    </dgm:pt>
    <dgm:pt modelId="{0C5A8333-8555-4C8B-BBD2-756834B736E8}" type="pres">
      <dgm:prSet presAssocID="{009C3B34-B717-4C35-883B-FEACE7B6D414}" presName="rootConnector" presStyleLbl="node2" presStyleIdx="0" presStyleCnt="4"/>
      <dgm:spPr/>
      <dgm:t>
        <a:bodyPr/>
        <a:lstStyle/>
        <a:p>
          <a:endParaRPr lang="en-US"/>
        </a:p>
      </dgm:t>
    </dgm:pt>
    <dgm:pt modelId="{B1F6E80F-94EA-4A44-8DFB-C9109F6CE11D}" type="pres">
      <dgm:prSet presAssocID="{009C3B34-B717-4C35-883B-FEACE7B6D414}" presName="hierChild4" presStyleCnt="0"/>
      <dgm:spPr/>
    </dgm:pt>
    <dgm:pt modelId="{EC57CA73-E903-4149-9D1B-31593CDE2B46}" type="pres">
      <dgm:prSet presAssocID="{009C3B34-B717-4C35-883B-FEACE7B6D414}" presName="hierChild5" presStyleCnt="0"/>
      <dgm:spPr/>
    </dgm:pt>
    <dgm:pt modelId="{2D368788-E287-496A-9EE8-DAE4BC9D8327}" type="pres">
      <dgm:prSet presAssocID="{69C828E6-BAD7-4F0B-828E-70E9D58C28A3}" presName="Name37" presStyleLbl="parChTrans1D2" presStyleIdx="1" presStyleCnt="4"/>
      <dgm:spPr/>
      <dgm:t>
        <a:bodyPr/>
        <a:lstStyle/>
        <a:p>
          <a:endParaRPr lang="en-US"/>
        </a:p>
      </dgm:t>
    </dgm:pt>
    <dgm:pt modelId="{A5823CB3-3313-4213-AF8F-97136BA22604}" type="pres">
      <dgm:prSet presAssocID="{F1A1C940-495E-4D08-A2DA-B9AFBCFDE938}" presName="hierRoot2" presStyleCnt="0">
        <dgm:presLayoutVars>
          <dgm:hierBranch val="init"/>
        </dgm:presLayoutVars>
      </dgm:prSet>
      <dgm:spPr/>
    </dgm:pt>
    <dgm:pt modelId="{FEA3F31E-738B-450F-B589-BB1FD5065321}" type="pres">
      <dgm:prSet presAssocID="{F1A1C940-495E-4D08-A2DA-B9AFBCFDE938}" presName="rootComposite" presStyleCnt="0"/>
      <dgm:spPr/>
    </dgm:pt>
    <dgm:pt modelId="{5E899B9E-8FAC-4124-8E40-A5FF6A97E5FE}" type="pres">
      <dgm:prSet presAssocID="{F1A1C940-495E-4D08-A2DA-B9AFBCFDE938}" presName="rootText" presStyleLbl="node2" presStyleIdx="1" presStyleCnt="4">
        <dgm:presLayoutVars>
          <dgm:chPref val="3"/>
        </dgm:presLayoutVars>
      </dgm:prSet>
      <dgm:spPr/>
      <dgm:t>
        <a:bodyPr/>
        <a:lstStyle/>
        <a:p>
          <a:endParaRPr lang="en-US"/>
        </a:p>
      </dgm:t>
    </dgm:pt>
    <dgm:pt modelId="{78DC6B6F-BD75-461C-93F4-67829863F27C}" type="pres">
      <dgm:prSet presAssocID="{F1A1C940-495E-4D08-A2DA-B9AFBCFDE938}" presName="rootConnector" presStyleLbl="node2" presStyleIdx="1" presStyleCnt="4"/>
      <dgm:spPr/>
      <dgm:t>
        <a:bodyPr/>
        <a:lstStyle/>
        <a:p>
          <a:endParaRPr lang="en-US"/>
        </a:p>
      </dgm:t>
    </dgm:pt>
    <dgm:pt modelId="{8F0C0BE5-8455-49A3-B35A-F3DEE5963F78}" type="pres">
      <dgm:prSet presAssocID="{F1A1C940-495E-4D08-A2DA-B9AFBCFDE938}" presName="hierChild4" presStyleCnt="0"/>
      <dgm:spPr/>
    </dgm:pt>
    <dgm:pt modelId="{52A36685-A209-4DF7-9C4B-20CBD0A81EDE}" type="pres">
      <dgm:prSet presAssocID="{F1A1C940-495E-4D08-A2DA-B9AFBCFDE938}" presName="hierChild5" presStyleCnt="0"/>
      <dgm:spPr/>
    </dgm:pt>
    <dgm:pt modelId="{C790559D-6ABB-48C2-BA83-0CE4419382A0}" type="pres">
      <dgm:prSet presAssocID="{D6C0C6AD-7A4B-4F9C-A04D-2BAF9E64B4D7}" presName="Name37" presStyleLbl="parChTrans1D2" presStyleIdx="2" presStyleCnt="4"/>
      <dgm:spPr/>
      <dgm:t>
        <a:bodyPr/>
        <a:lstStyle/>
        <a:p>
          <a:endParaRPr lang="en-US"/>
        </a:p>
      </dgm:t>
    </dgm:pt>
    <dgm:pt modelId="{855C2969-D637-41CF-8F4A-199CBB46F909}" type="pres">
      <dgm:prSet presAssocID="{0C0F9D55-15E3-44D9-B5B9-C9005696B853}" presName="hierRoot2" presStyleCnt="0">
        <dgm:presLayoutVars>
          <dgm:hierBranch val="init"/>
        </dgm:presLayoutVars>
      </dgm:prSet>
      <dgm:spPr/>
    </dgm:pt>
    <dgm:pt modelId="{600C5F1C-DD06-44C1-AF31-05B567E7FC9D}" type="pres">
      <dgm:prSet presAssocID="{0C0F9D55-15E3-44D9-B5B9-C9005696B853}" presName="rootComposite" presStyleCnt="0"/>
      <dgm:spPr/>
    </dgm:pt>
    <dgm:pt modelId="{DEAF1194-4ABD-46C2-8C0A-B43910DFBA39}" type="pres">
      <dgm:prSet presAssocID="{0C0F9D55-15E3-44D9-B5B9-C9005696B853}" presName="rootText" presStyleLbl="node2" presStyleIdx="2" presStyleCnt="4">
        <dgm:presLayoutVars>
          <dgm:chPref val="3"/>
        </dgm:presLayoutVars>
      </dgm:prSet>
      <dgm:spPr/>
      <dgm:t>
        <a:bodyPr/>
        <a:lstStyle/>
        <a:p>
          <a:endParaRPr lang="en-US"/>
        </a:p>
      </dgm:t>
    </dgm:pt>
    <dgm:pt modelId="{30D2DAEA-555A-4FA1-848A-7647704EAA2C}" type="pres">
      <dgm:prSet presAssocID="{0C0F9D55-15E3-44D9-B5B9-C9005696B853}" presName="rootConnector" presStyleLbl="node2" presStyleIdx="2" presStyleCnt="4"/>
      <dgm:spPr/>
      <dgm:t>
        <a:bodyPr/>
        <a:lstStyle/>
        <a:p>
          <a:endParaRPr lang="en-US"/>
        </a:p>
      </dgm:t>
    </dgm:pt>
    <dgm:pt modelId="{1B13F24E-9E25-47FF-A835-0A0F6397EE77}" type="pres">
      <dgm:prSet presAssocID="{0C0F9D55-15E3-44D9-B5B9-C9005696B853}" presName="hierChild4" presStyleCnt="0"/>
      <dgm:spPr/>
    </dgm:pt>
    <dgm:pt modelId="{AF2D3D87-6BD3-4914-8292-494EA03FAA99}" type="pres">
      <dgm:prSet presAssocID="{0C0F9D55-15E3-44D9-B5B9-C9005696B853}" presName="hierChild5" presStyleCnt="0"/>
      <dgm:spPr/>
    </dgm:pt>
    <dgm:pt modelId="{4CAFC638-9BFE-41DC-A383-5D7C0FFF8687}" type="pres">
      <dgm:prSet presAssocID="{10178CCE-1EE7-4681-AB7F-90734FC25517}" presName="Name37" presStyleLbl="parChTrans1D2" presStyleIdx="3" presStyleCnt="4"/>
      <dgm:spPr/>
      <dgm:t>
        <a:bodyPr/>
        <a:lstStyle/>
        <a:p>
          <a:endParaRPr lang="en-US"/>
        </a:p>
      </dgm:t>
    </dgm:pt>
    <dgm:pt modelId="{1A3CFD06-0FD1-4BF0-8701-827B09053CA2}" type="pres">
      <dgm:prSet presAssocID="{93870730-11D6-49F0-B646-CE699EDD1FD2}" presName="hierRoot2" presStyleCnt="0">
        <dgm:presLayoutVars>
          <dgm:hierBranch val="init"/>
        </dgm:presLayoutVars>
      </dgm:prSet>
      <dgm:spPr/>
    </dgm:pt>
    <dgm:pt modelId="{28F9ABAE-7507-46E5-858B-A807CF69ED9A}" type="pres">
      <dgm:prSet presAssocID="{93870730-11D6-49F0-B646-CE699EDD1FD2}" presName="rootComposite" presStyleCnt="0"/>
      <dgm:spPr/>
    </dgm:pt>
    <dgm:pt modelId="{CB0F41A9-4DED-4AFB-BEDB-6DC5E7B88EED}" type="pres">
      <dgm:prSet presAssocID="{93870730-11D6-49F0-B646-CE699EDD1FD2}" presName="rootText" presStyleLbl="node2" presStyleIdx="3" presStyleCnt="4">
        <dgm:presLayoutVars>
          <dgm:chPref val="3"/>
        </dgm:presLayoutVars>
      </dgm:prSet>
      <dgm:spPr/>
      <dgm:t>
        <a:bodyPr/>
        <a:lstStyle/>
        <a:p>
          <a:endParaRPr lang="en-US"/>
        </a:p>
      </dgm:t>
    </dgm:pt>
    <dgm:pt modelId="{4F7C8EB4-FF4E-4A1C-882D-5A8687A66A0C}" type="pres">
      <dgm:prSet presAssocID="{93870730-11D6-49F0-B646-CE699EDD1FD2}" presName="rootConnector" presStyleLbl="node2" presStyleIdx="3" presStyleCnt="4"/>
      <dgm:spPr/>
      <dgm:t>
        <a:bodyPr/>
        <a:lstStyle/>
        <a:p>
          <a:endParaRPr lang="en-US"/>
        </a:p>
      </dgm:t>
    </dgm:pt>
    <dgm:pt modelId="{54D39B9A-C667-456B-B932-8152DD7E14B4}" type="pres">
      <dgm:prSet presAssocID="{93870730-11D6-49F0-B646-CE699EDD1FD2}" presName="hierChild4" presStyleCnt="0"/>
      <dgm:spPr/>
    </dgm:pt>
    <dgm:pt modelId="{32E45D41-C46A-4D10-A8E2-C5D0EC17EFB6}" type="pres">
      <dgm:prSet presAssocID="{93870730-11D6-49F0-B646-CE699EDD1FD2}" presName="hierChild5" presStyleCnt="0"/>
      <dgm:spPr/>
    </dgm:pt>
    <dgm:pt modelId="{05378BEA-3E93-43C3-900E-5AB3B877DD67}" type="pres">
      <dgm:prSet presAssocID="{D473C6B8-15FE-428B-9159-964D291590CB}" presName="hierChild3" presStyleCnt="0"/>
      <dgm:spPr/>
    </dgm:pt>
  </dgm:ptLst>
  <dgm:cxnLst>
    <dgm:cxn modelId="{539A32DE-6EDF-40AC-BE4E-F1CAA0A83186}" type="presOf" srcId="{F1A1C940-495E-4D08-A2DA-B9AFBCFDE938}" destId="{78DC6B6F-BD75-461C-93F4-67829863F27C}" srcOrd="1" destOrd="0" presId="urn:microsoft.com/office/officeart/2005/8/layout/orgChart1"/>
    <dgm:cxn modelId="{A5CB2EC3-964C-43D4-9FED-B2FB96F121EC}" type="presOf" srcId="{009C3B34-B717-4C35-883B-FEACE7B6D414}" destId="{0C5A8333-8555-4C8B-BBD2-756834B736E8}" srcOrd="1" destOrd="0" presId="urn:microsoft.com/office/officeart/2005/8/layout/orgChart1"/>
    <dgm:cxn modelId="{946A0C96-D584-44F5-A53C-AB23C7E13B34}" type="presOf" srcId="{D6C0C6AD-7A4B-4F9C-A04D-2BAF9E64B4D7}" destId="{C790559D-6ABB-48C2-BA83-0CE4419382A0}" srcOrd="0" destOrd="0" presId="urn:microsoft.com/office/officeart/2005/8/layout/orgChart1"/>
    <dgm:cxn modelId="{E1E4AFCE-AA3C-47AD-84DC-0A13A4D068EC}" type="presOf" srcId="{F1A1C940-495E-4D08-A2DA-B9AFBCFDE938}" destId="{5E899B9E-8FAC-4124-8E40-A5FF6A97E5FE}" srcOrd="0" destOrd="0" presId="urn:microsoft.com/office/officeart/2005/8/layout/orgChart1"/>
    <dgm:cxn modelId="{78B39B2E-77D3-4F4B-9264-2E71C90ACF24}" srcId="{52CCE8E7-7A1D-4E46-B167-862E497B4F13}" destId="{D473C6B8-15FE-428B-9159-964D291590CB}" srcOrd="0" destOrd="0" parTransId="{F7F95CB6-AAF1-415E-A59C-BAB4EF8B5FE8}" sibTransId="{CEF25969-C8C4-4BEF-9460-AB410E6719F3}"/>
    <dgm:cxn modelId="{EBEFBAFD-8C0D-4BB5-B6FA-B6D668A0A4C7}" srcId="{D473C6B8-15FE-428B-9159-964D291590CB}" destId="{009C3B34-B717-4C35-883B-FEACE7B6D414}" srcOrd="0" destOrd="0" parTransId="{75FAC683-C349-4814-98F6-1F43A9958E11}" sibTransId="{20E9650C-3B00-46B7-9137-492847E24F0D}"/>
    <dgm:cxn modelId="{9AE0E609-020F-42ED-8C3C-C3282D972FA3}" type="presOf" srcId="{75FAC683-C349-4814-98F6-1F43A9958E11}" destId="{1190C896-CAD5-4297-88EE-3D99524AA9D5}" srcOrd="0" destOrd="0" presId="urn:microsoft.com/office/officeart/2005/8/layout/orgChart1"/>
    <dgm:cxn modelId="{0B41EE4E-953A-4366-A67E-0EA1D2ACB97C}" srcId="{D473C6B8-15FE-428B-9159-964D291590CB}" destId="{F1A1C940-495E-4D08-A2DA-B9AFBCFDE938}" srcOrd="1" destOrd="0" parTransId="{69C828E6-BAD7-4F0B-828E-70E9D58C28A3}" sibTransId="{FFA2F3E1-FB17-440F-AE95-1FD55CA52C5F}"/>
    <dgm:cxn modelId="{D8F199D0-86D6-4F01-A58A-B6EB3513BBD5}" srcId="{D473C6B8-15FE-428B-9159-964D291590CB}" destId="{0C0F9D55-15E3-44D9-B5B9-C9005696B853}" srcOrd="2" destOrd="0" parTransId="{D6C0C6AD-7A4B-4F9C-A04D-2BAF9E64B4D7}" sibTransId="{3CA5FFA8-DC43-49A9-A245-BFC91A167B0C}"/>
    <dgm:cxn modelId="{9F90E2FB-B16D-4C26-A00B-523FC674CB77}" type="presOf" srcId="{93870730-11D6-49F0-B646-CE699EDD1FD2}" destId="{4F7C8EB4-FF4E-4A1C-882D-5A8687A66A0C}" srcOrd="1" destOrd="0" presId="urn:microsoft.com/office/officeart/2005/8/layout/orgChart1"/>
    <dgm:cxn modelId="{E9BF205A-4ADA-4DE5-B71D-449012874D5B}" type="presOf" srcId="{10178CCE-1EE7-4681-AB7F-90734FC25517}" destId="{4CAFC638-9BFE-41DC-A383-5D7C0FFF8687}" srcOrd="0" destOrd="0" presId="urn:microsoft.com/office/officeart/2005/8/layout/orgChart1"/>
    <dgm:cxn modelId="{048B5F25-BA90-4DF3-B707-C50504811ED3}" type="presOf" srcId="{D473C6B8-15FE-428B-9159-964D291590CB}" destId="{BC28BE00-B7E4-4959-93E2-0EE7D201F871}" srcOrd="0" destOrd="0" presId="urn:microsoft.com/office/officeart/2005/8/layout/orgChart1"/>
    <dgm:cxn modelId="{AF27363F-18B1-434E-9266-E3B1D045918D}" type="presOf" srcId="{93870730-11D6-49F0-B646-CE699EDD1FD2}" destId="{CB0F41A9-4DED-4AFB-BEDB-6DC5E7B88EED}" srcOrd="0" destOrd="0" presId="urn:microsoft.com/office/officeart/2005/8/layout/orgChart1"/>
    <dgm:cxn modelId="{50E41CAC-DAC0-4DDA-9642-CBC5086D4461}" type="presOf" srcId="{009C3B34-B717-4C35-883B-FEACE7B6D414}" destId="{DE25ACD9-C859-4BC2-BB98-92D05176B418}" srcOrd="0" destOrd="0" presId="urn:microsoft.com/office/officeart/2005/8/layout/orgChart1"/>
    <dgm:cxn modelId="{8D10795C-48C6-4EDE-88DF-4C6164860E2B}" type="presOf" srcId="{D473C6B8-15FE-428B-9159-964D291590CB}" destId="{924E182E-6824-4D91-9B67-797DEAB1453E}" srcOrd="1" destOrd="0" presId="urn:microsoft.com/office/officeart/2005/8/layout/orgChart1"/>
    <dgm:cxn modelId="{A41BBF29-98B0-4370-A1F3-1ACE19D03578}" type="presOf" srcId="{69C828E6-BAD7-4F0B-828E-70E9D58C28A3}" destId="{2D368788-E287-496A-9EE8-DAE4BC9D8327}" srcOrd="0" destOrd="0" presId="urn:microsoft.com/office/officeart/2005/8/layout/orgChart1"/>
    <dgm:cxn modelId="{0A29BA37-44BA-426A-AEE8-5D14D07E7356}" type="presOf" srcId="{52CCE8E7-7A1D-4E46-B167-862E497B4F13}" destId="{9D4EA01D-D100-46D0-8499-33E32E3179FB}" srcOrd="0" destOrd="0" presId="urn:microsoft.com/office/officeart/2005/8/layout/orgChart1"/>
    <dgm:cxn modelId="{707ACCBC-BF92-48C8-A955-600ED8A756CA}" type="presOf" srcId="{0C0F9D55-15E3-44D9-B5B9-C9005696B853}" destId="{30D2DAEA-555A-4FA1-848A-7647704EAA2C}" srcOrd="1" destOrd="0" presId="urn:microsoft.com/office/officeart/2005/8/layout/orgChart1"/>
    <dgm:cxn modelId="{399F5427-959E-4E8E-B3C3-CB01B85380DA}" srcId="{D473C6B8-15FE-428B-9159-964D291590CB}" destId="{93870730-11D6-49F0-B646-CE699EDD1FD2}" srcOrd="3" destOrd="0" parTransId="{10178CCE-1EE7-4681-AB7F-90734FC25517}" sibTransId="{A1DB0B80-A6DF-474F-B551-EB111CA3675C}"/>
    <dgm:cxn modelId="{4C671A68-374B-434F-A24E-96BAF3E8ADAB}" type="presOf" srcId="{0C0F9D55-15E3-44D9-B5B9-C9005696B853}" destId="{DEAF1194-4ABD-46C2-8C0A-B43910DFBA39}" srcOrd="0" destOrd="0" presId="urn:microsoft.com/office/officeart/2005/8/layout/orgChart1"/>
    <dgm:cxn modelId="{C8D7FCB4-A78C-4A23-8E13-77C2724985C9}" type="presParOf" srcId="{9D4EA01D-D100-46D0-8499-33E32E3179FB}" destId="{A71D9370-A88E-4271-9335-D393F7B8DE9D}" srcOrd="0" destOrd="0" presId="urn:microsoft.com/office/officeart/2005/8/layout/orgChart1"/>
    <dgm:cxn modelId="{8B01AB56-A3DB-462C-821E-D4AB38010AB2}" type="presParOf" srcId="{A71D9370-A88E-4271-9335-D393F7B8DE9D}" destId="{DB0585E0-9A13-466C-B083-D8F281D934D3}" srcOrd="0" destOrd="0" presId="urn:microsoft.com/office/officeart/2005/8/layout/orgChart1"/>
    <dgm:cxn modelId="{424F6F16-29AF-49A5-A519-0D60A42AB598}" type="presParOf" srcId="{DB0585E0-9A13-466C-B083-D8F281D934D3}" destId="{BC28BE00-B7E4-4959-93E2-0EE7D201F871}" srcOrd="0" destOrd="0" presId="urn:microsoft.com/office/officeart/2005/8/layout/orgChart1"/>
    <dgm:cxn modelId="{AF677C17-38D8-41DD-927B-368BE943E99D}" type="presParOf" srcId="{DB0585E0-9A13-466C-B083-D8F281D934D3}" destId="{924E182E-6824-4D91-9B67-797DEAB1453E}" srcOrd="1" destOrd="0" presId="urn:microsoft.com/office/officeart/2005/8/layout/orgChart1"/>
    <dgm:cxn modelId="{A4597D25-6417-463D-95E8-E4BA63538BB8}" type="presParOf" srcId="{A71D9370-A88E-4271-9335-D393F7B8DE9D}" destId="{4004245F-B732-4630-8BB4-B2D7E7C23CDC}" srcOrd="1" destOrd="0" presId="urn:microsoft.com/office/officeart/2005/8/layout/orgChart1"/>
    <dgm:cxn modelId="{522E0EAC-A366-447D-ADCD-0756961A2FBF}" type="presParOf" srcId="{4004245F-B732-4630-8BB4-B2D7E7C23CDC}" destId="{1190C896-CAD5-4297-88EE-3D99524AA9D5}" srcOrd="0" destOrd="0" presId="urn:microsoft.com/office/officeart/2005/8/layout/orgChart1"/>
    <dgm:cxn modelId="{A0D58096-6F2B-46CF-BF37-4E18700919C1}" type="presParOf" srcId="{4004245F-B732-4630-8BB4-B2D7E7C23CDC}" destId="{B5F519D5-D071-4A3B-AAAD-CDC894A19142}" srcOrd="1" destOrd="0" presId="urn:microsoft.com/office/officeart/2005/8/layout/orgChart1"/>
    <dgm:cxn modelId="{1B662DF0-5F72-40BC-B726-18C5B3EDB733}" type="presParOf" srcId="{B5F519D5-D071-4A3B-AAAD-CDC894A19142}" destId="{68DC85F0-B346-4BF8-8003-19A0130025C2}" srcOrd="0" destOrd="0" presId="urn:microsoft.com/office/officeart/2005/8/layout/orgChart1"/>
    <dgm:cxn modelId="{3C33E317-C455-4F04-B723-FD67EDE3A8A9}" type="presParOf" srcId="{68DC85F0-B346-4BF8-8003-19A0130025C2}" destId="{DE25ACD9-C859-4BC2-BB98-92D05176B418}" srcOrd="0" destOrd="0" presId="urn:microsoft.com/office/officeart/2005/8/layout/orgChart1"/>
    <dgm:cxn modelId="{C973AC9E-150A-4919-ADB2-B0154548E029}" type="presParOf" srcId="{68DC85F0-B346-4BF8-8003-19A0130025C2}" destId="{0C5A8333-8555-4C8B-BBD2-756834B736E8}" srcOrd="1" destOrd="0" presId="urn:microsoft.com/office/officeart/2005/8/layout/orgChart1"/>
    <dgm:cxn modelId="{BC3F7B54-9CB5-4C1D-8DCD-5F3B1B9B217D}" type="presParOf" srcId="{B5F519D5-D071-4A3B-AAAD-CDC894A19142}" destId="{B1F6E80F-94EA-4A44-8DFB-C9109F6CE11D}" srcOrd="1" destOrd="0" presId="urn:microsoft.com/office/officeart/2005/8/layout/orgChart1"/>
    <dgm:cxn modelId="{EBBE85C0-1CBC-49FE-93DA-9618001FC290}" type="presParOf" srcId="{B5F519D5-D071-4A3B-AAAD-CDC894A19142}" destId="{EC57CA73-E903-4149-9D1B-31593CDE2B46}" srcOrd="2" destOrd="0" presId="urn:microsoft.com/office/officeart/2005/8/layout/orgChart1"/>
    <dgm:cxn modelId="{DD27B02D-7443-44E0-89DE-948CD63359C9}" type="presParOf" srcId="{4004245F-B732-4630-8BB4-B2D7E7C23CDC}" destId="{2D368788-E287-496A-9EE8-DAE4BC9D8327}" srcOrd="2" destOrd="0" presId="urn:microsoft.com/office/officeart/2005/8/layout/orgChart1"/>
    <dgm:cxn modelId="{51AF481B-EEF6-468E-A167-7D7B51983D8B}" type="presParOf" srcId="{4004245F-B732-4630-8BB4-B2D7E7C23CDC}" destId="{A5823CB3-3313-4213-AF8F-97136BA22604}" srcOrd="3" destOrd="0" presId="urn:microsoft.com/office/officeart/2005/8/layout/orgChart1"/>
    <dgm:cxn modelId="{A58188F1-27D3-4E35-884B-0F45EBA5758C}" type="presParOf" srcId="{A5823CB3-3313-4213-AF8F-97136BA22604}" destId="{FEA3F31E-738B-450F-B589-BB1FD5065321}" srcOrd="0" destOrd="0" presId="urn:microsoft.com/office/officeart/2005/8/layout/orgChart1"/>
    <dgm:cxn modelId="{4633F0F1-7847-4345-A9DE-DE246B8022BC}" type="presParOf" srcId="{FEA3F31E-738B-450F-B589-BB1FD5065321}" destId="{5E899B9E-8FAC-4124-8E40-A5FF6A97E5FE}" srcOrd="0" destOrd="0" presId="urn:microsoft.com/office/officeart/2005/8/layout/orgChart1"/>
    <dgm:cxn modelId="{762E6392-806E-47AC-95E6-689FFC6600EC}" type="presParOf" srcId="{FEA3F31E-738B-450F-B589-BB1FD5065321}" destId="{78DC6B6F-BD75-461C-93F4-67829863F27C}" srcOrd="1" destOrd="0" presId="urn:microsoft.com/office/officeart/2005/8/layout/orgChart1"/>
    <dgm:cxn modelId="{87662170-F11E-486D-959B-18C3BCA37974}" type="presParOf" srcId="{A5823CB3-3313-4213-AF8F-97136BA22604}" destId="{8F0C0BE5-8455-49A3-B35A-F3DEE5963F78}" srcOrd="1" destOrd="0" presId="urn:microsoft.com/office/officeart/2005/8/layout/orgChart1"/>
    <dgm:cxn modelId="{862ECE08-4B6B-4FBE-80F9-EB39CD8C0720}" type="presParOf" srcId="{A5823CB3-3313-4213-AF8F-97136BA22604}" destId="{52A36685-A209-4DF7-9C4B-20CBD0A81EDE}" srcOrd="2" destOrd="0" presId="urn:microsoft.com/office/officeart/2005/8/layout/orgChart1"/>
    <dgm:cxn modelId="{F9D1BA01-299F-49FE-91C8-25C5CEDB0F37}" type="presParOf" srcId="{4004245F-B732-4630-8BB4-B2D7E7C23CDC}" destId="{C790559D-6ABB-48C2-BA83-0CE4419382A0}" srcOrd="4" destOrd="0" presId="urn:microsoft.com/office/officeart/2005/8/layout/orgChart1"/>
    <dgm:cxn modelId="{22350457-0EC6-4707-A90D-17F706F47E1C}" type="presParOf" srcId="{4004245F-B732-4630-8BB4-B2D7E7C23CDC}" destId="{855C2969-D637-41CF-8F4A-199CBB46F909}" srcOrd="5" destOrd="0" presId="urn:microsoft.com/office/officeart/2005/8/layout/orgChart1"/>
    <dgm:cxn modelId="{2044E3FA-295C-4B56-8E71-B32D72F7D944}" type="presParOf" srcId="{855C2969-D637-41CF-8F4A-199CBB46F909}" destId="{600C5F1C-DD06-44C1-AF31-05B567E7FC9D}" srcOrd="0" destOrd="0" presId="urn:microsoft.com/office/officeart/2005/8/layout/orgChart1"/>
    <dgm:cxn modelId="{61D949E6-BE62-4D51-92FF-423C5678DB4B}" type="presParOf" srcId="{600C5F1C-DD06-44C1-AF31-05B567E7FC9D}" destId="{DEAF1194-4ABD-46C2-8C0A-B43910DFBA39}" srcOrd="0" destOrd="0" presId="urn:microsoft.com/office/officeart/2005/8/layout/orgChart1"/>
    <dgm:cxn modelId="{B5A33577-EE47-45FE-AC4A-D72DFF76A7DF}" type="presParOf" srcId="{600C5F1C-DD06-44C1-AF31-05B567E7FC9D}" destId="{30D2DAEA-555A-4FA1-848A-7647704EAA2C}" srcOrd="1" destOrd="0" presId="urn:microsoft.com/office/officeart/2005/8/layout/orgChart1"/>
    <dgm:cxn modelId="{A9AFA4D2-4659-4CA9-9B58-0A950E5DB7A1}" type="presParOf" srcId="{855C2969-D637-41CF-8F4A-199CBB46F909}" destId="{1B13F24E-9E25-47FF-A835-0A0F6397EE77}" srcOrd="1" destOrd="0" presId="urn:microsoft.com/office/officeart/2005/8/layout/orgChart1"/>
    <dgm:cxn modelId="{A36065CC-EEE9-4133-AC2E-8D1859E723AC}" type="presParOf" srcId="{855C2969-D637-41CF-8F4A-199CBB46F909}" destId="{AF2D3D87-6BD3-4914-8292-494EA03FAA99}" srcOrd="2" destOrd="0" presId="urn:microsoft.com/office/officeart/2005/8/layout/orgChart1"/>
    <dgm:cxn modelId="{E8EC459A-8441-49DE-B970-15BDF78DA646}" type="presParOf" srcId="{4004245F-B732-4630-8BB4-B2D7E7C23CDC}" destId="{4CAFC638-9BFE-41DC-A383-5D7C0FFF8687}" srcOrd="6" destOrd="0" presId="urn:microsoft.com/office/officeart/2005/8/layout/orgChart1"/>
    <dgm:cxn modelId="{470F372E-0E6D-49CB-84E9-3AB9157565DE}" type="presParOf" srcId="{4004245F-B732-4630-8BB4-B2D7E7C23CDC}" destId="{1A3CFD06-0FD1-4BF0-8701-827B09053CA2}" srcOrd="7" destOrd="0" presId="urn:microsoft.com/office/officeart/2005/8/layout/orgChart1"/>
    <dgm:cxn modelId="{AE02F235-6F5F-4242-A4B8-6AEA5A373F31}" type="presParOf" srcId="{1A3CFD06-0FD1-4BF0-8701-827B09053CA2}" destId="{28F9ABAE-7507-46E5-858B-A807CF69ED9A}" srcOrd="0" destOrd="0" presId="urn:microsoft.com/office/officeart/2005/8/layout/orgChart1"/>
    <dgm:cxn modelId="{2571DC57-5B86-4B6F-B72A-F74791E10277}" type="presParOf" srcId="{28F9ABAE-7507-46E5-858B-A807CF69ED9A}" destId="{CB0F41A9-4DED-4AFB-BEDB-6DC5E7B88EED}" srcOrd="0" destOrd="0" presId="urn:microsoft.com/office/officeart/2005/8/layout/orgChart1"/>
    <dgm:cxn modelId="{74C08EAE-F016-4D0A-8492-6994871C1FBF}" type="presParOf" srcId="{28F9ABAE-7507-46E5-858B-A807CF69ED9A}" destId="{4F7C8EB4-FF4E-4A1C-882D-5A8687A66A0C}" srcOrd="1" destOrd="0" presId="urn:microsoft.com/office/officeart/2005/8/layout/orgChart1"/>
    <dgm:cxn modelId="{DC834E7A-F577-454C-8B13-BACB43DBB188}" type="presParOf" srcId="{1A3CFD06-0FD1-4BF0-8701-827B09053CA2}" destId="{54D39B9A-C667-456B-B932-8152DD7E14B4}" srcOrd="1" destOrd="0" presId="urn:microsoft.com/office/officeart/2005/8/layout/orgChart1"/>
    <dgm:cxn modelId="{B9DF3A27-9761-4F56-B056-3D2E8737F924}" type="presParOf" srcId="{1A3CFD06-0FD1-4BF0-8701-827B09053CA2}" destId="{32E45D41-C46A-4D10-A8E2-C5D0EC17EFB6}" srcOrd="2" destOrd="0" presId="urn:microsoft.com/office/officeart/2005/8/layout/orgChart1"/>
    <dgm:cxn modelId="{F23158E0-E256-4241-BF68-7C9FECC1139E}" type="presParOf" srcId="{A71D9370-A88E-4271-9335-D393F7B8DE9D}" destId="{05378BEA-3E93-43C3-900E-5AB3B877DD67}" srcOrd="2" destOrd="0" presId="urn:microsoft.com/office/officeart/2005/8/layout/orgChart1"/>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CCE8E7-7A1D-4E46-B167-862E497B4F13}"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D473C6B8-15FE-428B-9159-964D291590CB}">
      <dgm:prSet phldrT="[Text]" custT="1"/>
      <dgm:spPr/>
      <dgm:t>
        <a:bodyPr/>
        <a:lstStyle/>
        <a:p>
          <a:r>
            <a:rPr lang="en-US" sz="2000" dirty="0">
              <a:latin typeface="Cambria" panose="02040503050406030204" pitchFamily="18" charset="0"/>
              <a:ea typeface="Cambria" panose="02040503050406030204" pitchFamily="18" charset="0"/>
            </a:rPr>
            <a:t>Types of </a:t>
          </a:r>
        </a:p>
        <a:p>
          <a:r>
            <a:rPr lang="en-US" sz="2000" dirty="0">
              <a:latin typeface="Cambria" panose="02040503050406030204" pitchFamily="18" charset="0"/>
              <a:ea typeface="Cambria" panose="02040503050406030204" pitchFamily="18" charset="0"/>
            </a:rPr>
            <a:t>Topology</a:t>
          </a:r>
          <a:endParaRPr lang="en-IN" sz="2000" dirty="0">
            <a:latin typeface="Cambria" panose="02040503050406030204" pitchFamily="18" charset="0"/>
            <a:ea typeface="Cambria" panose="02040503050406030204" pitchFamily="18" charset="0"/>
          </a:endParaRPr>
        </a:p>
      </dgm:t>
    </dgm:pt>
    <dgm:pt modelId="{F7F95CB6-AAF1-415E-A59C-BAB4EF8B5FE8}" type="parTrans" cxnId="{78B39B2E-77D3-4F4B-9264-2E71C90ACF24}">
      <dgm:prSet/>
      <dgm:spPr/>
      <dgm:t>
        <a:bodyPr/>
        <a:lstStyle/>
        <a:p>
          <a:endParaRPr lang="en-IN" sz="2000"/>
        </a:p>
      </dgm:t>
    </dgm:pt>
    <dgm:pt modelId="{CEF25969-C8C4-4BEF-9460-AB410E6719F3}" type="sibTrans" cxnId="{78B39B2E-77D3-4F4B-9264-2E71C90ACF24}">
      <dgm:prSet/>
      <dgm:spPr/>
      <dgm:t>
        <a:bodyPr/>
        <a:lstStyle/>
        <a:p>
          <a:endParaRPr lang="en-IN" sz="2000"/>
        </a:p>
      </dgm:t>
    </dgm:pt>
    <dgm:pt modelId="{009C3B34-B717-4C35-883B-FEACE7B6D414}">
      <dgm:prSet phldrT="[Text]" custT="1"/>
      <dgm:spPr/>
      <dgm:t>
        <a:bodyPr/>
        <a:lstStyle/>
        <a:p>
          <a:r>
            <a:rPr lang="en-IN" sz="2000" dirty="0">
              <a:solidFill>
                <a:schemeClr val="tx1"/>
              </a:solidFill>
              <a:latin typeface="Cambria" panose="02040503050406030204" pitchFamily="18" charset="0"/>
              <a:ea typeface="Cambria" panose="02040503050406030204" pitchFamily="18" charset="0"/>
              <a:cs typeface="Times New Roman" pitchFamily="18" charset="0"/>
            </a:rPr>
            <a:t>Bus Topology</a:t>
          </a:r>
          <a:endParaRPr lang="en-IN" sz="2000" dirty="0">
            <a:solidFill>
              <a:schemeClr val="tx1"/>
            </a:solidFill>
            <a:latin typeface="Cambria" panose="02040503050406030204" pitchFamily="18" charset="0"/>
            <a:ea typeface="Cambria" panose="02040503050406030204" pitchFamily="18" charset="0"/>
          </a:endParaRPr>
        </a:p>
      </dgm:t>
    </dgm:pt>
    <dgm:pt modelId="{75FAC683-C349-4814-98F6-1F43A9958E11}" type="parTrans" cxnId="{EBEFBAFD-8C0D-4BB5-B6FA-B6D668A0A4C7}">
      <dgm:prSet/>
      <dgm:spPr/>
      <dgm:t>
        <a:bodyPr/>
        <a:lstStyle/>
        <a:p>
          <a:endParaRPr lang="en-IN" sz="2000"/>
        </a:p>
      </dgm:t>
    </dgm:pt>
    <dgm:pt modelId="{20E9650C-3B00-46B7-9137-492847E24F0D}" type="sibTrans" cxnId="{EBEFBAFD-8C0D-4BB5-B6FA-B6D668A0A4C7}">
      <dgm:prSet/>
      <dgm:spPr/>
      <dgm:t>
        <a:bodyPr/>
        <a:lstStyle/>
        <a:p>
          <a:endParaRPr lang="en-IN" sz="2000"/>
        </a:p>
      </dgm:t>
    </dgm:pt>
    <dgm:pt modelId="{6FA4A817-923D-4EEE-A39B-7B731A29525B}">
      <dgm:prSet custT="1"/>
      <dgm:spPr/>
      <dgm:t>
        <a:bodyPr/>
        <a:lstStyle/>
        <a:p>
          <a:r>
            <a:rPr lang="en-IN" sz="2000" dirty="0">
              <a:solidFill>
                <a:schemeClr val="tx1"/>
              </a:solidFill>
              <a:latin typeface="Cambria" panose="02040503050406030204" pitchFamily="18" charset="0"/>
              <a:ea typeface="Cambria" panose="02040503050406030204" pitchFamily="18" charset="0"/>
              <a:cs typeface="Times New Roman" pitchFamily="18" charset="0"/>
            </a:rPr>
            <a:t>Star Topology</a:t>
          </a:r>
        </a:p>
      </dgm:t>
    </dgm:pt>
    <dgm:pt modelId="{4CDE204B-ECB7-4E1A-BF8C-13C15222C880}" type="parTrans" cxnId="{C4BF229A-D8DA-4F84-B5E3-F078CF950C76}">
      <dgm:prSet/>
      <dgm:spPr/>
      <dgm:t>
        <a:bodyPr/>
        <a:lstStyle/>
        <a:p>
          <a:endParaRPr lang="en-IN"/>
        </a:p>
      </dgm:t>
    </dgm:pt>
    <dgm:pt modelId="{4F2FEA45-F5B9-4A8F-8693-3BECBEB4AC4D}" type="sibTrans" cxnId="{C4BF229A-D8DA-4F84-B5E3-F078CF950C76}">
      <dgm:prSet/>
      <dgm:spPr/>
      <dgm:t>
        <a:bodyPr/>
        <a:lstStyle/>
        <a:p>
          <a:endParaRPr lang="en-IN"/>
        </a:p>
      </dgm:t>
    </dgm:pt>
    <dgm:pt modelId="{756B77A6-FC90-4470-8144-104049A7EEEA}">
      <dgm:prSet custT="1"/>
      <dgm:spPr/>
      <dgm:t>
        <a:bodyPr/>
        <a:lstStyle/>
        <a:p>
          <a:r>
            <a:rPr lang="en-IN" sz="2000" dirty="0">
              <a:solidFill>
                <a:schemeClr val="tx1"/>
              </a:solidFill>
              <a:latin typeface="Cambria" panose="02040503050406030204" pitchFamily="18" charset="0"/>
              <a:ea typeface="Cambria" panose="02040503050406030204" pitchFamily="18" charset="0"/>
              <a:cs typeface="Times New Roman" pitchFamily="18" charset="0"/>
            </a:rPr>
            <a:t>Ring Topology</a:t>
          </a:r>
        </a:p>
      </dgm:t>
    </dgm:pt>
    <dgm:pt modelId="{7DBC22EF-C488-4BA1-97A2-7CB59E01164C}" type="parTrans" cxnId="{9AD2E846-0D5D-42A1-9524-E82C2BA81571}">
      <dgm:prSet/>
      <dgm:spPr/>
      <dgm:t>
        <a:bodyPr/>
        <a:lstStyle/>
        <a:p>
          <a:endParaRPr lang="en-IN"/>
        </a:p>
      </dgm:t>
    </dgm:pt>
    <dgm:pt modelId="{9924A84B-001E-4A9B-B943-3135CB32B62B}" type="sibTrans" cxnId="{9AD2E846-0D5D-42A1-9524-E82C2BA81571}">
      <dgm:prSet/>
      <dgm:spPr/>
      <dgm:t>
        <a:bodyPr/>
        <a:lstStyle/>
        <a:p>
          <a:endParaRPr lang="en-IN"/>
        </a:p>
      </dgm:t>
    </dgm:pt>
    <dgm:pt modelId="{735669DA-54DF-4BAC-AA41-83214619F8F0}">
      <dgm:prSet custT="1"/>
      <dgm:spPr/>
      <dgm:t>
        <a:bodyPr/>
        <a:lstStyle/>
        <a:p>
          <a:r>
            <a:rPr lang="en-IN" sz="2000" dirty="0">
              <a:solidFill>
                <a:schemeClr val="tx1"/>
              </a:solidFill>
              <a:latin typeface="Cambria" panose="02040503050406030204" pitchFamily="18" charset="0"/>
              <a:ea typeface="Cambria" panose="02040503050406030204" pitchFamily="18" charset="0"/>
              <a:cs typeface="Times New Roman" pitchFamily="18" charset="0"/>
            </a:rPr>
            <a:t>Mesh Topology</a:t>
          </a:r>
        </a:p>
      </dgm:t>
    </dgm:pt>
    <dgm:pt modelId="{CCB40F86-4448-4C98-9144-F083BC8AE9A1}" type="parTrans" cxnId="{186E564C-E431-49EF-8AA1-BE2DE513F42B}">
      <dgm:prSet/>
      <dgm:spPr/>
      <dgm:t>
        <a:bodyPr/>
        <a:lstStyle/>
        <a:p>
          <a:endParaRPr lang="en-IN"/>
        </a:p>
      </dgm:t>
    </dgm:pt>
    <dgm:pt modelId="{848158C2-176B-42A0-BC89-F33064C0DB6B}" type="sibTrans" cxnId="{186E564C-E431-49EF-8AA1-BE2DE513F42B}">
      <dgm:prSet/>
      <dgm:spPr/>
      <dgm:t>
        <a:bodyPr/>
        <a:lstStyle/>
        <a:p>
          <a:endParaRPr lang="en-IN"/>
        </a:p>
      </dgm:t>
    </dgm:pt>
    <dgm:pt modelId="{1F146F44-128B-4C36-B400-7E8179320D23}">
      <dgm:prSet custT="1"/>
      <dgm:spPr/>
      <dgm:t>
        <a:bodyPr/>
        <a:lstStyle/>
        <a:p>
          <a:r>
            <a:rPr lang="en-IN" sz="2000" dirty="0">
              <a:solidFill>
                <a:schemeClr val="tx1"/>
              </a:solidFill>
              <a:latin typeface="Cambria" panose="02040503050406030204" pitchFamily="18" charset="0"/>
              <a:ea typeface="Cambria" panose="02040503050406030204" pitchFamily="18" charset="0"/>
              <a:cs typeface="Times New Roman" pitchFamily="18" charset="0"/>
            </a:rPr>
            <a:t>Hybrid Topology</a:t>
          </a:r>
        </a:p>
      </dgm:t>
    </dgm:pt>
    <dgm:pt modelId="{44E84B1E-3320-4B7C-A085-2905588A5A67}" type="parTrans" cxnId="{777D16F0-9F8E-4E30-8212-C82C8D888F23}">
      <dgm:prSet/>
      <dgm:spPr/>
      <dgm:t>
        <a:bodyPr/>
        <a:lstStyle/>
        <a:p>
          <a:endParaRPr lang="en-IN"/>
        </a:p>
      </dgm:t>
    </dgm:pt>
    <dgm:pt modelId="{11B35CCA-2557-4142-B12D-420CDC2BCBD3}" type="sibTrans" cxnId="{777D16F0-9F8E-4E30-8212-C82C8D888F23}">
      <dgm:prSet/>
      <dgm:spPr/>
      <dgm:t>
        <a:bodyPr/>
        <a:lstStyle/>
        <a:p>
          <a:endParaRPr lang="en-IN"/>
        </a:p>
      </dgm:t>
    </dgm:pt>
    <dgm:pt modelId="{9D4EA01D-D100-46D0-8499-33E32E3179FB}" type="pres">
      <dgm:prSet presAssocID="{52CCE8E7-7A1D-4E46-B167-862E497B4F13}" presName="hierChild1" presStyleCnt="0">
        <dgm:presLayoutVars>
          <dgm:orgChart val="1"/>
          <dgm:chPref val="1"/>
          <dgm:dir/>
          <dgm:animOne val="branch"/>
          <dgm:animLvl val="lvl"/>
          <dgm:resizeHandles/>
        </dgm:presLayoutVars>
      </dgm:prSet>
      <dgm:spPr/>
      <dgm:t>
        <a:bodyPr/>
        <a:lstStyle/>
        <a:p>
          <a:endParaRPr lang="en-US"/>
        </a:p>
      </dgm:t>
    </dgm:pt>
    <dgm:pt modelId="{A71D9370-A88E-4271-9335-D393F7B8DE9D}" type="pres">
      <dgm:prSet presAssocID="{D473C6B8-15FE-428B-9159-964D291590CB}" presName="hierRoot1" presStyleCnt="0">
        <dgm:presLayoutVars>
          <dgm:hierBranch val="init"/>
        </dgm:presLayoutVars>
      </dgm:prSet>
      <dgm:spPr/>
    </dgm:pt>
    <dgm:pt modelId="{DB0585E0-9A13-466C-B083-D8F281D934D3}" type="pres">
      <dgm:prSet presAssocID="{D473C6B8-15FE-428B-9159-964D291590CB}" presName="rootComposite1" presStyleCnt="0"/>
      <dgm:spPr/>
    </dgm:pt>
    <dgm:pt modelId="{BC28BE00-B7E4-4959-93E2-0EE7D201F871}" type="pres">
      <dgm:prSet presAssocID="{D473C6B8-15FE-428B-9159-964D291590CB}" presName="rootText1" presStyleLbl="node0" presStyleIdx="0" presStyleCnt="1" custScaleX="106741" custScaleY="115073">
        <dgm:presLayoutVars>
          <dgm:chPref val="3"/>
        </dgm:presLayoutVars>
      </dgm:prSet>
      <dgm:spPr/>
      <dgm:t>
        <a:bodyPr/>
        <a:lstStyle/>
        <a:p>
          <a:endParaRPr lang="en-US"/>
        </a:p>
      </dgm:t>
    </dgm:pt>
    <dgm:pt modelId="{924E182E-6824-4D91-9B67-797DEAB1453E}" type="pres">
      <dgm:prSet presAssocID="{D473C6B8-15FE-428B-9159-964D291590CB}" presName="rootConnector1" presStyleLbl="node1" presStyleIdx="0" presStyleCnt="0"/>
      <dgm:spPr/>
      <dgm:t>
        <a:bodyPr/>
        <a:lstStyle/>
        <a:p>
          <a:endParaRPr lang="en-US"/>
        </a:p>
      </dgm:t>
    </dgm:pt>
    <dgm:pt modelId="{4004245F-B732-4630-8BB4-B2D7E7C23CDC}" type="pres">
      <dgm:prSet presAssocID="{D473C6B8-15FE-428B-9159-964D291590CB}" presName="hierChild2" presStyleCnt="0"/>
      <dgm:spPr/>
    </dgm:pt>
    <dgm:pt modelId="{1190C896-CAD5-4297-88EE-3D99524AA9D5}" type="pres">
      <dgm:prSet presAssocID="{75FAC683-C349-4814-98F6-1F43A9958E11}" presName="Name37" presStyleLbl="parChTrans1D2" presStyleIdx="0" presStyleCnt="5"/>
      <dgm:spPr/>
      <dgm:t>
        <a:bodyPr/>
        <a:lstStyle/>
        <a:p>
          <a:endParaRPr lang="en-US"/>
        </a:p>
      </dgm:t>
    </dgm:pt>
    <dgm:pt modelId="{B5F519D5-D071-4A3B-AAAD-CDC894A19142}" type="pres">
      <dgm:prSet presAssocID="{009C3B34-B717-4C35-883B-FEACE7B6D414}" presName="hierRoot2" presStyleCnt="0">
        <dgm:presLayoutVars>
          <dgm:hierBranch val="init"/>
        </dgm:presLayoutVars>
      </dgm:prSet>
      <dgm:spPr/>
    </dgm:pt>
    <dgm:pt modelId="{68DC85F0-B346-4BF8-8003-19A0130025C2}" type="pres">
      <dgm:prSet presAssocID="{009C3B34-B717-4C35-883B-FEACE7B6D414}" presName="rootComposite" presStyleCnt="0"/>
      <dgm:spPr/>
    </dgm:pt>
    <dgm:pt modelId="{DE25ACD9-C859-4BC2-BB98-92D05176B418}" type="pres">
      <dgm:prSet presAssocID="{009C3B34-B717-4C35-883B-FEACE7B6D414}" presName="rootText" presStyleLbl="node2" presStyleIdx="0" presStyleCnt="5">
        <dgm:presLayoutVars>
          <dgm:chPref val="3"/>
        </dgm:presLayoutVars>
      </dgm:prSet>
      <dgm:spPr/>
      <dgm:t>
        <a:bodyPr/>
        <a:lstStyle/>
        <a:p>
          <a:endParaRPr lang="en-US"/>
        </a:p>
      </dgm:t>
    </dgm:pt>
    <dgm:pt modelId="{0C5A8333-8555-4C8B-BBD2-756834B736E8}" type="pres">
      <dgm:prSet presAssocID="{009C3B34-B717-4C35-883B-FEACE7B6D414}" presName="rootConnector" presStyleLbl="node2" presStyleIdx="0" presStyleCnt="5"/>
      <dgm:spPr/>
      <dgm:t>
        <a:bodyPr/>
        <a:lstStyle/>
        <a:p>
          <a:endParaRPr lang="en-US"/>
        </a:p>
      </dgm:t>
    </dgm:pt>
    <dgm:pt modelId="{B1F6E80F-94EA-4A44-8DFB-C9109F6CE11D}" type="pres">
      <dgm:prSet presAssocID="{009C3B34-B717-4C35-883B-FEACE7B6D414}" presName="hierChild4" presStyleCnt="0"/>
      <dgm:spPr/>
    </dgm:pt>
    <dgm:pt modelId="{EC57CA73-E903-4149-9D1B-31593CDE2B46}" type="pres">
      <dgm:prSet presAssocID="{009C3B34-B717-4C35-883B-FEACE7B6D414}" presName="hierChild5" presStyleCnt="0"/>
      <dgm:spPr/>
    </dgm:pt>
    <dgm:pt modelId="{AFF493F6-442A-4D7A-8461-3FE2913995F4}" type="pres">
      <dgm:prSet presAssocID="{4CDE204B-ECB7-4E1A-BF8C-13C15222C880}" presName="Name37" presStyleLbl="parChTrans1D2" presStyleIdx="1" presStyleCnt="5"/>
      <dgm:spPr/>
      <dgm:t>
        <a:bodyPr/>
        <a:lstStyle/>
        <a:p>
          <a:endParaRPr lang="en-US"/>
        </a:p>
      </dgm:t>
    </dgm:pt>
    <dgm:pt modelId="{2726E31C-B2C6-481D-9B00-1501289DA669}" type="pres">
      <dgm:prSet presAssocID="{6FA4A817-923D-4EEE-A39B-7B731A29525B}" presName="hierRoot2" presStyleCnt="0">
        <dgm:presLayoutVars>
          <dgm:hierBranch val="init"/>
        </dgm:presLayoutVars>
      </dgm:prSet>
      <dgm:spPr/>
    </dgm:pt>
    <dgm:pt modelId="{FD4AFEA5-11A0-4526-A438-8B4CE5B8D0F4}" type="pres">
      <dgm:prSet presAssocID="{6FA4A817-923D-4EEE-A39B-7B731A29525B}" presName="rootComposite" presStyleCnt="0"/>
      <dgm:spPr/>
    </dgm:pt>
    <dgm:pt modelId="{11AF4B6A-3C6B-4F7C-83FF-BFD83E13A7B6}" type="pres">
      <dgm:prSet presAssocID="{6FA4A817-923D-4EEE-A39B-7B731A29525B}" presName="rootText" presStyleLbl="node2" presStyleIdx="1" presStyleCnt="5">
        <dgm:presLayoutVars>
          <dgm:chPref val="3"/>
        </dgm:presLayoutVars>
      </dgm:prSet>
      <dgm:spPr/>
      <dgm:t>
        <a:bodyPr/>
        <a:lstStyle/>
        <a:p>
          <a:endParaRPr lang="en-US"/>
        </a:p>
      </dgm:t>
    </dgm:pt>
    <dgm:pt modelId="{C8B77C5C-3DAB-4632-B8E0-A99D1D92C5E9}" type="pres">
      <dgm:prSet presAssocID="{6FA4A817-923D-4EEE-A39B-7B731A29525B}" presName="rootConnector" presStyleLbl="node2" presStyleIdx="1" presStyleCnt="5"/>
      <dgm:spPr/>
      <dgm:t>
        <a:bodyPr/>
        <a:lstStyle/>
        <a:p>
          <a:endParaRPr lang="en-US"/>
        </a:p>
      </dgm:t>
    </dgm:pt>
    <dgm:pt modelId="{FAA22A72-4F5E-4EA6-AF98-3273423C2166}" type="pres">
      <dgm:prSet presAssocID="{6FA4A817-923D-4EEE-A39B-7B731A29525B}" presName="hierChild4" presStyleCnt="0"/>
      <dgm:spPr/>
    </dgm:pt>
    <dgm:pt modelId="{3F130623-1C10-447E-A7DF-4EE19CECAB84}" type="pres">
      <dgm:prSet presAssocID="{6FA4A817-923D-4EEE-A39B-7B731A29525B}" presName="hierChild5" presStyleCnt="0"/>
      <dgm:spPr/>
    </dgm:pt>
    <dgm:pt modelId="{DE93738D-4759-4CCB-9DC1-F52E1A95C4E6}" type="pres">
      <dgm:prSet presAssocID="{7DBC22EF-C488-4BA1-97A2-7CB59E01164C}" presName="Name37" presStyleLbl="parChTrans1D2" presStyleIdx="2" presStyleCnt="5"/>
      <dgm:spPr/>
      <dgm:t>
        <a:bodyPr/>
        <a:lstStyle/>
        <a:p>
          <a:endParaRPr lang="en-US"/>
        </a:p>
      </dgm:t>
    </dgm:pt>
    <dgm:pt modelId="{84BFE1AB-F2D8-4BC2-A8CA-37620A863EA2}" type="pres">
      <dgm:prSet presAssocID="{756B77A6-FC90-4470-8144-104049A7EEEA}" presName="hierRoot2" presStyleCnt="0">
        <dgm:presLayoutVars>
          <dgm:hierBranch val="init"/>
        </dgm:presLayoutVars>
      </dgm:prSet>
      <dgm:spPr/>
    </dgm:pt>
    <dgm:pt modelId="{E100AA94-5F8B-47C8-9009-2CA5CBA4B63A}" type="pres">
      <dgm:prSet presAssocID="{756B77A6-FC90-4470-8144-104049A7EEEA}" presName="rootComposite" presStyleCnt="0"/>
      <dgm:spPr/>
    </dgm:pt>
    <dgm:pt modelId="{EC1BAE95-D46B-4EA2-93ED-13FABD79AF8B}" type="pres">
      <dgm:prSet presAssocID="{756B77A6-FC90-4470-8144-104049A7EEEA}" presName="rootText" presStyleLbl="node2" presStyleIdx="2" presStyleCnt="5">
        <dgm:presLayoutVars>
          <dgm:chPref val="3"/>
        </dgm:presLayoutVars>
      </dgm:prSet>
      <dgm:spPr/>
      <dgm:t>
        <a:bodyPr/>
        <a:lstStyle/>
        <a:p>
          <a:endParaRPr lang="en-US"/>
        </a:p>
      </dgm:t>
    </dgm:pt>
    <dgm:pt modelId="{D675E543-6558-413C-8ECC-47B783847350}" type="pres">
      <dgm:prSet presAssocID="{756B77A6-FC90-4470-8144-104049A7EEEA}" presName="rootConnector" presStyleLbl="node2" presStyleIdx="2" presStyleCnt="5"/>
      <dgm:spPr/>
      <dgm:t>
        <a:bodyPr/>
        <a:lstStyle/>
        <a:p>
          <a:endParaRPr lang="en-US"/>
        </a:p>
      </dgm:t>
    </dgm:pt>
    <dgm:pt modelId="{5E3CF727-7E43-4D4F-8D79-16DCC126CC32}" type="pres">
      <dgm:prSet presAssocID="{756B77A6-FC90-4470-8144-104049A7EEEA}" presName="hierChild4" presStyleCnt="0"/>
      <dgm:spPr/>
    </dgm:pt>
    <dgm:pt modelId="{ED502AD8-7A5B-44C7-9D4D-CB8AD140F683}" type="pres">
      <dgm:prSet presAssocID="{756B77A6-FC90-4470-8144-104049A7EEEA}" presName="hierChild5" presStyleCnt="0"/>
      <dgm:spPr/>
    </dgm:pt>
    <dgm:pt modelId="{6EFB8659-6216-464B-9F75-5C2B3B700ED7}" type="pres">
      <dgm:prSet presAssocID="{CCB40F86-4448-4C98-9144-F083BC8AE9A1}" presName="Name37" presStyleLbl="parChTrans1D2" presStyleIdx="3" presStyleCnt="5"/>
      <dgm:spPr/>
      <dgm:t>
        <a:bodyPr/>
        <a:lstStyle/>
        <a:p>
          <a:endParaRPr lang="en-US"/>
        </a:p>
      </dgm:t>
    </dgm:pt>
    <dgm:pt modelId="{4BF25115-6AD9-4640-91ED-AC6310F5FA25}" type="pres">
      <dgm:prSet presAssocID="{735669DA-54DF-4BAC-AA41-83214619F8F0}" presName="hierRoot2" presStyleCnt="0">
        <dgm:presLayoutVars>
          <dgm:hierBranch val="init"/>
        </dgm:presLayoutVars>
      </dgm:prSet>
      <dgm:spPr/>
    </dgm:pt>
    <dgm:pt modelId="{6B480AB2-D83E-4D6A-BEC4-5CF1E04D53E2}" type="pres">
      <dgm:prSet presAssocID="{735669DA-54DF-4BAC-AA41-83214619F8F0}" presName="rootComposite" presStyleCnt="0"/>
      <dgm:spPr/>
    </dgm:pt>
    <dgm:pt modelId="{DAB1A554-2822-4176-A229-80F763F4F66D}" type="pres">
      <dgm:prSet presAssocID="{735669DA-54DF-4BAC-AA41-83214619F8F0}" presName="rootText" presStyleLbl="node2" presStyleIdx="3" presStyleCnt="5">
        <dgm:presLayoutVars>
          <dgm:chPref val="3"/>
        </dgm:presLayoutVars>
      </dgm:prSet>
      <dgm:spPr/>
      <dgm:t>
        <a:bodyPr/>
        <a:lstStyle/>
        <a:p>
          <a:endParaRPr lang="en-US"/>
        </a:p>
      </dgm:t>
    </dgm:pt>
    <dgm:pt modelId="{570CAC01-BDCB-4FA4-94C6-F5315F9F843D}" type="pres">
      <dgm:prSet presAssocID="{735669DA-54DF-4BAC-AA41-83214619F8F0}" presName="rootConnector" presStyleLbl="node2" presStyleIdx="3" presStyleCnt="5"/>
      <dgm:spPr/>
      <dgm:t>
        <a:bodyPr/>
        <a:lstStyle/>
        <a:p>
          <a:endParaRPr lang="en-US"/>
        </a:p>
      </dgm:t>
    </dgm:pt>
    <dgm:pt modelId="{A2882365-9025-44BB-82A5-78E592D8F91A}" type="pres">
      <dgm:prSet presAssocID="{735669DA-54DF-4BAC-AA41-83214619F8F0}" presName="hierChild4" presStyleCnt="0"/>
      <dgm:spPr/>
    </dgm:pt>
    <dgm:pt modelId="{B6B61A96-1407-40CF-99D7-364D6788D6DC}" type="pres">
      <dgm:prSet presAssocID="{735669DA-54DF-4BAC-AA41-83214619F8F0}" presName="hierChild5" presStyleCnt="0"/>
      <dgm:spPr/>
    </dgm:pt>
    <dgm:pt modelId="{D02CB688-E656-4824-8062-B8756C0E8BE8}" type="pres">
      <dgm:prSet presAssocID="{44E84B1E-3320-4B7C-A085-2905588A5A67}" presName="Name37" presStyleLbl="parChTrans1D2" presStyleIdx="4" presStyleCnt="5"/>
      <dgm:spPr/>
      <dgm:t>
        <a:bodyPr/>
        <a:lstStyle/>
        <a:p>
          <a:endParaRPr lang="en-US"/>
        </a:p>
      </dgm:t>
    </dgm:pt>
    <dgm:pt modelId="{4887C817-19A3-49CA-B0D5-03D5FC35CE01}" type="pres">
      <dgm:prSet presAssocID="{1F146F44-128B-4C36-B400-7E8179320D23}" presName="hierRoot2" presStyleCnt="0">
        <dgm:presLayoutVars>
          <dgm:hierBranch val="init"/>
        </dgm:presLayoutVars>
      </dgm:prSet>
      <dgm:spPr/>
    </dgm:pt>
    <dgm:pt modelId="{51F48506-430B-44C0-A608-DEF124BDD963}" type="pres">
      <dgm:prSet presAssocID="{1F146F44-128B-4C36-B400-7E8179320D23}" presName="rootComposite" presStyleCnt="0"/>
      <dgm:spPr/>
    </dgm:pt>
    <dgm:pt modelId="{7E4A0264-B320-444D-8C3C-272FCC88D7F2}" type="pres">
      <dgm:prSet presAssocID="{1F146F44-128B-4C36-B400-7E8179320D23}" presName="rootText" presStyleLbl="node2" presStyleIdx="4" presStyleCnt="5">
        <dgm:presLayoutVars>
          <dgm:chPref val="3"/>
        </dgm:presLayoutVars>
      </dgm:prSet>
      <dgm:spPr/>
      <dgm:t>
        <a:bodyPr/>
        <a:lstStyle/>
        <a:p>
          <a:endParaRPr lang="en-US"/>
        </a:p>
      </dgm:t>
    </dgm:pt>
    <dgm:pt modelId="{BAFB1059-2376-42FB-8C2A-90C5CA73BCF8}" type="pres">
      <dgm:prSet presAssocID="{1F146F44-128B-4C36-B400-7E8179320D23}" presName="rootConnector" presStyleLbl="node2" presStyleIdx="4" presStyleCnt="5"/>
      <dgm:spPr/>
      <dgm:t>
        <a:bodyPr/>
        <a:lstStyle/>
        <a:p>
          <a:endParaRPr lang="en-US"/>
        </a:p>
      </dgm:t>
    </dgm:pt>
    <dgm:pt modelId="{17B60E88-3BEF-44D2-8799-CF55405A7827}" type="pres">
      <dgm:prSet presAssocID="{1F146F44-128B-4C36-B400-7E8179320D23}" presName="hierChild4" presStyleCnt="0"/>
      <dgm:spPr/>
    </dgm:pt>
    <dgm:pt modelId="{D465412F-8376-488F-9D9D-448B4ED68138}" type="pres">
      <dgm:prSet presAssocID="{1F146F44-128B-4C36-B400-7E8179320D23}" presName="hierChild5" presStyleCnt="0"/>
      <dgm:spPr/>
    </dgm:pt>
    <dgm:pt modelId="{05378BEA-3E93-43C3-900E-5AB3B877DD67}" type="pres">
      <dgm:prSet presAssocID="{D473C6B8-15FE-428B-9159-964D291590CB}" presName="hierChild3" presStyleCnt="0"/>
      <dgm:spPr/>
    </dgm:pt>
  </dgm:ptLst>
  <dgm:cxnLst>
    <dgm:cxn modelId="{4AC7E89B-C371-46AB-8AF2-4C333FBC71BB}" type="presOf" srcId="{6FA4A817-923D-4EEE-A39B-7B731A29525B}" destId="{11AF4B6A-3C6B-4F7C-83FF-BFD83E13A7B6}" srcOrd="0" destOrd="0" presId="urn:microsoft.com/office/officeart/2005/8/layout/orgChart1"/>
    <dgm:cxn modelId="{E46395AD-BDDA-4337-BA84-8A096528B0FF}" type="presOf" srcId="{735669DA-54DF-4BAC-AA41-83214619F8F0}" destId="{DAB1A554-2822-4176-A229-80F763F4F66D}" srcOrd="0" destOrd="0" presId="urn:microsoft.com/office/officeart/2005/8/layout/orgChart1"/>
    <dgm:cxn modelId="{9AD2E846-0D5D-42A1-9524-E82C2BA81571}" srcId="{D473C6B8-15FE-428B-9159-964D291590CB}" destId="{756B77A6-FC90-4470-8144-104049A7EEEA}" srcOrd="2" destOrd="0" parTransId="{7DBC22EF-C488-4BA1-97A2-7CB59E01164C}" sibTransId="{9924A84B-001E-4A9B-B943-3135CB32B62B}"/>
    <dgm:cxn modelId="{0A29BA37-44BA-426A-AEE8-5D14D07E7356}" type="presOf" srcId="{52CCE8E7-7A1D-4E46-B167-862E497B4F13}" destId="{9D4EA01D-D100-46D0-8499-33E32E3179FB}" srcOrd="0" destOrd="0" presId="urn:microsoft.com/office/officeart/2005/8/layout/orgChart1"/>
    <dgm:cxn modelId="{186E564C-E431-49EF-8AA1-BE2DE513F42B}" srcId="{D473C6B8-15FE-428B-9159-964D291590CB}" destId="{735669DA-54DF-4BAC-AA41-83214619F8F0}" srcOrd="3" destOrd="0" parTransId="{CCB40F86-4448-4C98-9144-F083BC8AE9A1}" sibTransId="{848158C2-176B-42A0-BC89-F33064C0DB6B}"/>
    <dgm:cxn modelId="{C4BF229A-D8DA-4F84-B5E3-F078CF950C76}" srcId="{D473C6B8-15FE-428B-9159-964D291590CB}" destId="{6FA4A817-923D-4EEE-A39B-7B731A29525B}" srcOrd="1" destOrd="0" parTransId="{4CDE204B-ECB7-4E1A-BF8C-13C15222C880}" sibTransId="{4F2FEA45-F5B9-4A8F-8693-3BECBEB4AC4D}"/>
    <dgm:cxn modelId="{0C1C1BE3-C464-42D8-81C1-BDFF2A36CEAE}" type="presOf" srcId="{735669DA-54DF-4BAC-AA41-83214619F8F0}" destId="{570CAC01-BDCB-4FA4-94C6-F5315F9F843D}" srcOrd="1" destOrd="0" presId="urn:microsoft.com/office/officeart/2005/8/layout/orgChart1"/>
    <dgm:cxn modelId="{B1FD7435-A3E0-4494-8375-F1AC05BB1757}" type="presOf" srcId="{1F146F44-128B-4C36-B400-7E8179320D23}" destId="{7E4A0264-B320-444D-8C3C-272FCC88D7F2}" srcOrd="0" destOrd="0" presId="urn:microsoft.com/office/officeart/2005/8/layout/orgChart1"/>
    <dgm:cxn modelId="{8D10795C-48C6-4EDE-88DF-4C6164860E2B}" type="presOf" srcId="{D473C6B8-15FE-428B-9159-964D291590CB}" destId="{924E182E-6824-4D91-9B67-797DEAB1453E}" srcOrd="1" destOrd="0" presId="urn:microsoft.com/office/officeart/2005/8/layout/orgChart1"/>
    <dgm:cxn modelId="{EBEFBAFD-8C0D-4BB5-B6FA-B6D668A0A4C7}" srcId="{D473C6B8-15FE-428B-9159-964D291590CB}" destId="{009C3B34-B717-4C35-883B-FEACE7B6D414}" srcOrd="0" destOrd="0" parTransId="{75FAC683-C349-4814-98F6-1F43A9958E11}" sibTransId="{20E9650C-3B00-46B7-9137-492847E24F0D}"/>
    <dgm:cxn modelId="{777D16F0-9F8E-4E30-8212-C82C8D888F23}" srcId="{D473C6B8-15FE-428B-9159-964D291590CB}" destId="{1F146F44-128B-4C36-B400-7E8179320D23}" srcOrd="4" destOrd="0" parTransId="{44E84B1E-3320-4B7C-A085-2905588A5A67}" sibTransId="{11B35CCA-2557-4142-B12D-420CDC2BCBD3}"/>
    <dgm:cxn modelId="{AB4533FE-9FDD-4842-84EE-6463EE5D71A6}" type="presOf" srcId="{1F146F44-128B-4C36-B400-7E8179320D23}" destId="{BAFB1059-2376-42FB-8C2A-90C5CA73BCF8}" srcOrd="1" destOrd="0" presId="urn:microsoft.com/office/officeart/2005/8/layout/orgChart1"/>
    <dgm:cxn modelId="{0CF6AE86-885A-49C2-B4FC-23B87E03FD18}" type="presOf" srcId="{6FA4A817-923D-4EEE-A39B-7B731A29525B}" destId="{C8B77C5C-3DAB-4632-B8E0-A99D1D92C5E9}" srcOrd="1" destOrd="0" presId="urn:microsoft.com/office/officeart/2005/8/layout/orgChart1"/>
    <dgm:cxn modelId="{78B39B2E-77D3-4F4B-9264-2E71C90ACF24}" srcId="{52CCE8E7-7A1D-4E46-B167-862E497B4F13}" destId="{D473C6B8-15FE-428B-9159-964D291590CB}" srcOrd="0" destOrd="0" parTransId="{F7F95CB6-AAF1-415E-A59C-BAB4EF8B5FE8}" sibTransId="{CEF25969-C8C4-4BEF-9460-AB410E6719F3}"/>
    <dgm:cxn modelId="{50E41CAC-DAC0-4DDA-9642-CBC5086D4461}" type="presOf" srcId="{009C3B34-B717-4C35-883B-FEACE7B6D414}" destId="{DE25ACD9-C859-4BC2-BB98-92D05176B418}" srcOrd="0" destOrd="0" presId="urn:microsoft.com/office/officeart/2005/8/layout/orgChart1"/>
    <dgm:cxn modelId="{C2D038A2-4353-4081-80C5-CBE528EAA4A9}" type="presOf" srcId="{756B77A6-FC90-4470-8144-104049A7EEEA}" destId="{EC1BAE95-D46B-4EA2-93ED-13FABD79AF8B}" srcOrd="0" destOrd="0" presId="urn:microsoft.com/office/officeart/2005/8/layout/orgChart1"/>
    <dgm:cxn modelId="{9AE0E609-020F-42ED-8C3C-C3282D972FA3}" type="presOf" srcId="{75FAC683-C349-4814-98F6-1F43A9958E11}" destId="{1190C896-CAD5-4297-88EE-3D99524AA9D5}" srcOrd="0" destOrd="0" presId="urn:microsoft.com/office/officeart/2005/8/layout/orgChart1"/>
    <dgm:cxn modelId="{8FE2EEF8-AA85-4706-A717-1A19C2D92432}" type="presOf" srcId="{CCB40F86-4448-4C98-9144-F083BC8AE9A1}" destId="{6EFB8659-6216-464B-9F75-5C2B3B700ED7}" srcOrd="0" destOrd="0" presId="urn:microsoft.com/office/officeart/2005/8/layout/orgChart1"/>
    <dgm:cxn modelId="{048B5F25-BA90-4DF3-B707-C50504811ED3}" type="presOf" srcId="{D473C6B8-15FE-428B-9159-964D291590CB}" destId="{BC28BE00-B7E4-4959-93E2-0EE7D201F871}" srcOrd="0" destOrd="0" presId="urn:microsoft.com/office/officeart/2005/8/layout/orgChart1"/>
    <dgm:cxn modelId="{48F228A7-D407-4D0C-BC1F-32B472C48183}" type="presOf" srcId="{7DBC22EF-C488-4BA1-97A2-7CB59E01164C}" destId="{DE93738D-4759-4CCB-9DC1-F52E1A95C4E6}" srcOrd="0" destOrd="0" presId="urn:microsoft.com/office/officeart/2005/8/layout/orgChart1"/>
    <dgm:cxn modelId="{FC91744F-109F-465E-9353-C61921D662CE}" type="presOf" srcId="{756B77A6-FC90-4470-8144-104049A7EEEA}" destId="{D675E543-6558-413C-8ECC-47B783847350}" srcOrd="1" destOrd="0" presId="urn:microsoft.com/office/officeart/2005/8/layout/orgChart1"/>
    <dgm:cxn modelId="{29C285D1-C765-48B0-BCA5-ECB7A1C8F59A}" type="presOf" srcId="{44E84B1E-3320-4B7C-A085-2905588A5A67}" destId="{D02CB688-E656-4824-8062-B8756C0E8BE8}" srcOrd="0" destOrd="0" presId="urn:microsoft.com/office/officeart/2005/8/layout/orgChart1"/>
    <dgm:cxn modelId="{BA5DFE8E-5DD4-4A73-97A8-8B9E2003D657}" type="presOf" srcId="{4CDE204B-ECB7-4E1A-BF8C-13C15222C880}" destId="{AFF493F6-442A-4D7A-8461-3FE2913995F4}" srcOrd="0" destOrd="0" presId="urn:microsoft.com/office/officeart/2005/8/layout/orgChart1"/>
    <dgm:cxn modelId="{A5CB2EC3-964C-43D4-9FED-B2FB96F121EC}" type="presOf" srcId="{009C3B34-B717-4C35-883B-FEACE7B6D414}" destId="{0C5A8333-8555-4C8B-BBD2-756834B736E8}" srcOrd="1" destOrd="0" presId="urn:microsoft.com/office/officeart/2005/8/layout/orgChart1"/>
    <dgm:cxn modelId="{C8D7FCB4-A78C-4A23-8E13-77C2724985C9}" type="presParOf" srcId="{9D4EA01D-D100-46D0-8499-33E32E3179FB}" destId="{A71D9370-A88E-4271-9335-D393F7B8DE9D}" srcOrd="0" destOrd="0" presId="urn:microsoft.com/office/officeart/2005/8/layout/orgChart1"/>
    <dgm:cxn modelId="{8B01AB56-A3DB-462C-821E-D4AB38010AB2}" type="presParOf" srcId="{A71D9370-A88E-4271-9335-D393F7B8DE9D}" destId="{DB0585E0-9A13-466C-B083-D8F281D934D3}" srcOrd="0" destOrd="0" presId="urn:microsoft.com/office/officeart/2005/8/layout/orgChart1"/>
    <dgm:cxn modelId="{424F6F16-29AF-49A5-A519-0D60A42AB598}" type="presParOf" srcId="{DB0585E0-9A13-466C-B083-D8F281D934D3}" destId="{BC28BE00-B7E4-4959-93E2-0EE7D201F871}" srcOrd="0" destOrd="0" presId="urn:microsoft.com/office/officeart/2005/8/layout/orgChart1"/>
    <dgm:cxn modelId="{AF677C17-38D8-41DD-927B-368BE943E99D}" type="presParOf" srcId="{DB0585E0-9A13-466C-B083-D8F281D934D3}" destId="{924E182E-6824-4D91-9B67-797DEAB1453E}" srcOrd="1" destOrd="0" presId="urn:microsoft.com/office/officeart/2005/8/layout/orgChart1"/>
    <dgm:cxn modelId="{A4597D25-6417-463D-95E8-E4BA63538BB8}" type="presParOf" srcId="{A71D9370-A88E-4271-9335-D393F7B8DE9D}" destId="{4004245F-B732-4630-8BB4-B2D7E7C23CDC}" srcOrd="1" destOrd="0" presId="urn:microsoft.com/office/officeart/2005/8/layout/orgChart1"/>
    <dgm:cxn modelId="{522E0EAC-A366-447D-ADCD-0756961A2FBF}" type="presParOf" srcId="{4004245F-B732-4630-8BB4-B2D7E7C23CDC}" destId="{1190C896-CAD5-4297-88EE-3D99524AA9D5}" srcOrd="0" destOrd="0" presId="urn:microsoft.com/office/officeart/2005/8/layout/orgChart1"/>
    <dgm:cxn modelId="{A0D58096-6F2B-46CF-BF37-4E18700919C1}" type="presParOf" srcId="{4004245F-B732-4630-8BB4-B2D7E7C23CDC}" destId="{B5F519D5-D071-4A3B-AAAD-CDC894A19142}" srcOrd="1" destOrd="0" presId="urn:microsoft.com/office/officeart/2005/8/layout/orgChart1"/>
    <dgm:cxn modelId="{1B662DF0-5F72-40BC-B726-18C5B3EDB733}" type="presParOf" srcId="{B5F519D5-D071-4A3B-AAAD-CDC894A19142}" destId="{68DC85F0-B346-4BF8-8003-19A0130025C2}" srcOrd="0" destOrd="0" presId="urn:microsoft.com/office/officeart/2005/8/layout/orgChart1"/>
    <dgm:cxn modelId="{3C33E317-C455-4F04-B723-FD67EDE3A8A9}" type="presParOf" srcId="{68DC85F0-B346-4BF8-8003-19A0130025C2}" destId="{DE25ACD9-C859-4BC2-BB98-92D05176B418}" srcOrd="0" destOrd="0" presId="urn:microsoft.com/office/officeart/2005/8/layout/orgChart1"/>
    <dgm:cxn modelId="{C973AC9E-150A-4919-ADB2-B0154548E029}" type="presParOf" srcId="{68DC85F0-B346-4BF8-8003-19A0130025C2}" destId="{0C5A8333-8555-4C8B-BBD2-756834B736E8}" srcOrd="1" destOrd="0" presId="urn:microsoft.com/office/officeart/2005/8/layout/orgChart1"/>
    <dgm:cxn modelId="{BC3F7B54-9CB5-4C1D-8DCD-5F3B1B9B217D}" type="presParOf" srcId="{B5F519D5-D071-4A3B-AAAD-CDC894A19142}" destId="{B1F6E80F-94EA-4A44-8DFB-C9109F6CE11D}" srcOrd="1" destOrd="0" presId="urn:microsoft.com/office/officeart/2005/8/layout/orgChart1"/>
    <dgm:cxn modelId="{EBBE85C0-1CBC-49FE-93DA-9618001FC290}" type="presParOf" srcId="{B5F519D5-D071-4A3B-AAAD-CDC894A19142}" destId="{EC57CA73-E903-4149-9D1B-31593CDE2B46}" srcOrd="2" destOrd="0" presId="urn:microsoft.com/office/officeart/2005/8/layout/orgChart1"/>
    <dgm:cxn modelId="{224980FF-3ECB-4074-A3F3-CA9F25E8DADB}" type="presParOf" srcId="{4004245F-B732-4630-8BB4-B2D7E7C23CDC}" destId="{AFF493F6-442A-4D7A-8461-3FE2913995F4}" srcOrd="2" destOrd="0" presId="urn:microsoft.com/office/officeart/2005/8/layout/orgChart1"/>
    <dgm:cxn modelId="{2370B8E1-15BB-4EF8-B276-45EF8870AD06}" type="presParOf" srcId="{4004245F-B732-4630-8BB4-B2D7E7C23CDC}" destId="{2726E31C-B2C6-481D-9B00-1501289DA669}" srcOrd="3" destOrd="0" presId="urn:microsoft.com/office/officeart/2005/8/layout/orgChart1"/>
    <dgm:cxn modelId="{10523E9E-E07F-4E15-9DA9-B606DB6CAD03}" type="presParOf" srcId="{2726E31C-B2C6-481D-9B00-1501289DA669}" destId="{FD4AFEA5-11A0-4526-A438-8B4CE5B8D0F4}" srcOrd="0" destOrd="0" presId="urn:microsoft.com/office/officeart/2005/8/layout/orgChart1"/>
    <dgm:cxn modelId="{B126F215-F587-482B-9E34-829A63454982}" type="presParOf" srcId="{FD4AFEA5-11A0-4526-A438-8B4CE5B8D0F4}" destId="{11AF4B6A-3C6B-4F7C-83FF-BFD83E13A7B6}" srcOrd="0" destOrd="0" presId="urn:microsoft.com/office/officeart/2005/8/layout/orgChart1"/>
    <dgm:cxn modelId="{CE810F5D-80E7-43BE-8AB2-2BFF43029654}" type="presParOf" srcId="{FD4AFEA5-11A0-4526-A438-8B4CE5B8D0F4}" destId="{C8B77C5C-3DAB-4632-B8E0-A99D1D92C5E9}" srcOrd="1" destOrd="0" presId="urn:microsoft.com/office/officeart/2005/8/layout/orgChart1"/>
    <dgm:cxn modelId="{C3388600-E533-4F09-B28D-4D5ABF1C823F}" type="presParOf" srcId="{2726E31C-B2C6-481D-9B00-1501289DA669}" destId="{FAA22A72-4F5E-4EA6-AF98-3273423C2166}" srcOrd="1" destOrd="0" presId="urn:microsoft.com/office/officeart/2005/8/layout/orgChart1"/>
    <dgm:cxn modelId="{3CF977B6-7248-4A2A-9E24-5E5D41691A57}" type="presParOf" srcId="{2726E31C-B2C6-481D-9B00-1501289DA669}" destId="{3F130623-1C10-447E-A7DF-4EE19CECAB84}" srcOrd="2" destOrd="0" presId="urn:microsoft.com/office/officeart/2005/8/layout/orgChart1"/>
    <dgm:cxn modelId="{ACD8340D-926C-4A51-AD08-97AE5F289680}" type="presParOf" srcId="{4004245F-B732-4630-8BB4-B2D7E7C23CDC}" destId="{DE93738D-4759-4CCB-9DC1-F52E1A95C4E6}" srcOrd="4" destOrd="0" presId="urn:microsoft.com/office/officeart/2005/8/layout/orgChart1"/>
    <dgm:cxn modelId="{A424E56C-1D96-448A-84EC-E951CAEE653B}" type="presParOf" srcId="{4004245F-B732-4630-8BB4-B2D7E7C23CDC}" destId="{84BFE1AB-F2D8-4BC2-A8CA-37620A863EA2}" srcOrd="5" destOrd="0" presId="urn:microsoft.com/office/officeart/2005/8/layout/orgChart1"/>
    <dgm:cxn modelId="{C483CAA2-62BC-4DCF-8356-2EE2429A1446}" type="presParOf" srcId="{84BFE1AB-F2D8-4BC2-A8CA-37620A863EA2}" destId="{E100AA94-5F8B-47C8-9009-2CA5CBA4B63A}" srcOrd="0" destOrd="0" presId="urn:microsoft.com/office/officeart/2005/8/layout/orgChart1"/>
    <dgm:cxn modelId="{BEDF3761-2819-4728-BF80-E61A1B055407}" type="presParOf" srcId="{E100AA94-5F8B-47C8-9009-2CA5CBA4B63A}" destId="{EC1BAE95-D46B-4EA2-93ED-13FABD79AF8B}" srcOrd="0" destOrd="0" presId="urn:microsoft.com/office/officeart/2005/8/layout/orgChart1"/>
    <dgm:cxn modelId="{F3C0E27B-0709-46D6-9D00-A800B36C6C14}" type="presParOf" srcId="{E100AA94-5F8B-47C8-9009-2CA5CBA4B63A}" destId="{D675E543-6558-413C-8ECC-47B783847350}" srcOrd="1" destOrd="0" presId="urn:microsoft.com/office/officeart/2005/8/layout/orgChart1"/>
    <dgm:cxn modelId="{0A5D0E21-C058-4D43-B6C6-2DFA5D2B8CCC}" type="presParOf" srcId="{84BFE1AB-F2D8-4BC2-A8CA-37620A863EA2}" destId="{5E3CF727-7E43-4D4F-8D79-16DCC126CC32}" srcOrd="1" destOrd="0" presId="urn:microsoft.com/office/officeart/2005/8/layout/orgChart1"/>
    <dgm:cxn modelId="{CE83056D-463E-4ABE-9A2E-E70591D749BC}" type="presParOf" srcId="{84BFE1AB-F2D8-4BC2-A8CA-37620A863EA2}" destId="{ED502AD8-7A5B-44C7-9D4D-CB8AD140F683}" srcOrd="2" destOrd="0" presId="urn:microsoft.com/office/officeart/2005/8/layout/orgChart1"/>
    <dgm:cxn modelId="{39B77AF0-524C-429F-9D79-146E4ED9A373}" type="presParOf" srcId="{4004245F-B732-4630-8BB4-B2D7E7C23CDC}" destId="{6EFB8659-6216-464B-9F75-5C2B3B700ED7}" srcOrd="6" destOrd="0" presId="urn:microsoft.com/office/officeart/2005/8/layout/orgChart1"/>
    <dgm:cxn modelId="{9591E940-BC27-4261-A6CA-57BDB626FE4B}" type="presParOf" srcId="{4004245F-B732-4630-8BB4-B2D7E7C23CDC}" destId="{4BF25115-6AD9-4640-91ED-AC6310F5FA25}" srcOrd="7" destOrd="0" presId="urn:microsoft.com/office/officeart/2005/8/layout/orgChart1"/>
    <dgm:cxn modelId="{9FD50CC8-5D42-490D-B256-5193BED6F49F}" type="presParOf" srcId="{4BF25115-6AD9-4640-91ED-AC6310F5FA25}" destId="{6B480AB2-D83E-4D6A-BEC4-5CF1E04D53E2}" srcOrd="0" destOrd="0" presId="urn:microsoft.com/office/officeart/2005/8/layout/orgChart1"/>
    <dgm:cxn modelId="{06D78735-E343-4A97-9DE2-582668AA202F}" type="presParOf" srcId="{6B480AB2-D83E-4D6A-BEC4-5CF1E04D53E2}" destId="{DAB1A554-2822-4176-A229-80F763F4F66D}" srcOrd="0" destOrd="0" presId="urn:microsoft.com/office/officeart/2005/8/layout/orgChart1"/>
    <dgm:cxn modelId="{87E8E261-00D4-46AC-8BA2-5F069C32D395}" type="presParOf" srcId="{6B480AB2-D83E-4D6A-BEC4-5CF1E04D53E2}" destId="{570CAC01-BDCB-4FA4-94C6-F5315F9F843D}" srcOrd="1" destOrd="0" presId="urn:microsoft.com/office/officeart/2005/8/layout/orgChart1"/>
    <dgm:cxn modelId="{C03ADD2F-EF10-4534-A250-AE4962B6CD70}" type="presParOf" srcId="{4BF25115-6AD9-4640-91ED-AC6310F5FA25}" destId="{A2882365-9025-44BB-82A5-78E592D8F91A}" srcOrd="1" destOrd="0" presId="urn:microsoft.com/office/officeart/2005/8/layout/orgChart1"/>
    <dgm:cxn modelId="{C77BD0C4-90C8-4700-9179-71779479C608}" type="presParOf" srcId="{4BF25115-6AD9-4640-91ED-AC6310F5FA25}" destId="{B6B61A96-1407-40CF-99D7-364D6788D6DC}" srcOrd="2" destOrd="0" presId="urn:microsoft.com/office/officeart/2005/8/layout/orgChart1"/>
    <dgm:cxn modelId="{533167F6-3909-444C-800A-3CA43743831C}" type="presParOf" srcId="{4004245F-B732-4630-8BB4-B2D7E7C23CDC}" destId="{D02CB688-E656-4824-8062-B8756C0E8BE8}" srcOrd="8" destOrd="0" presId="urn:microsoft.com/office/officeart/2005/8/layout/orgChart1"/>
    <dgm:cxn modelId="{7B4484D4-8CF0-4090-A4DD-163000CC628F}" type="presParOf" srcId="{4004245F-B732-4630-8BB4-B2D7E7C23CDC}" destId="{4887C817-19A3-49CA-B0D5-03D5FC35CE01}" srcOrd="9" destOrd="0" presId="urn:microsoft.com/office/officeart/2005/8/layout/orgChart1"/>
    <dgm:cxn modelId="{EB88BA7D-26D1-44A9-86C3-6C28964AEB21}" type="presParOf" srcId="{4887C817-19A3-49CA-B0D5-03D5FC35CE01}" destId="{51F48506-430B-44C0-A608-DEF124BDD963}" srcOrd="0" destOrd="0" presId="urn:microsoft.com/office/officeart/2005/8/layout/orgChart1"/>
    <dgm:cxn modelId="{371B2CC0-089A-452D-9050-9A8BEBC0B734}" type="presParOf" srcId="{51F48506-430B-44C0-A608-DEF124BDD963}" destId="{7E4A0264-B320-444D-8C3C-272FCC88D7F2}" srcOrd="0" destOrd="0" presId="urn:microsoft.com/office/officeart/2005/8/layout/orgChart1"/>
    <dgm:cxn modelId="{D13CB2C9-B2D7-4009-9D1A-92E002B3C5B8}" type="presParOf" srcId="{51F48506-430B-44C0-A608-DEF124BDD963}" destId="{BAFB1059-2376-42FB-8C2A-90C5CA73BCF8}" srcOrd="1" destOrd="0" presId="urn:microsoft.com/office/officeart/2005/8/layout/orgChart1"/>
    <dgm:cxn modelId="{94B03617-83A2-485E-AC41-630660782B2C}" type="presParOf" srcId="{4887C817-19A3-49CA-B0D5-03D5FC35CE01}" destId="{17B60E88-3BEF-44D2-8799-CF55405A7827}" srcOrd="1" destOrd="0" presId="urn:microsoft.com/office/officeart/2005/8/layout/orgChart1"/>
    <dgm:cxn modelId="{EC6B8205-2C96-40DF-A067-E7CC380E339D}" type="presParOf" srcId="{4887C817-19A3-49CA-B0D5-03D5FC35CE01}" destId="{D465412F-8376-488F-9D9D-448B4ED68138}" srcOrd="2" destOrd="0" presId="urn:microsoft.com/office/officeart/2005/8/layout/orgChart1"/>
    <dgm:cxn modelId="{F23158E0-E256-4241-BF68-7C9FECC1139E}" type="presParOf" srcId="{A71D9370-A88E-4271-9335-D393F7B8DE9D}" destId="{05378BEA-3E93-43C3-900E-5AB3B877DD67}" srcOrd="2" destOrd="0" presId="urn:microsoft.com/office/officeart/2005/8/layout/orgChart1"/>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128E5-E5DD-46D3-81A3-5A503DCC9358}">
      <dsp:nvSpPr>
        <dsp:cNvPr id="0" name=""/>
        <dsp:cNvSpPr/>
      </dsp:nvSpPr>
      <dsp:spPr>
        <a:xfrm>
          <a:off x="2962433" y="908564"/>
          <a:ext cx="2095943" cy="363758"/>
        </a:xfrm>
        <a:custGeom>
          <a:avLst/>
          <a:gdLst/>
          <a:ahLst/>
          <a:cxnLst/>
          <a:rect l="0" t="0" r="0" b="0"/>
          <a:pathLst>
            <a:path>
              <a:moveTo>
                <a:pt x="0" y="0"/>
              </a:moveTo>
              <a:lnTo>
                <a:pt x="0" y="181879"/>
              </a:lnTo>
              <a:lnTo>
                <a:pt x="2095943" y="181879"/>
              </a:lnTo>
              <a:lnTo>
                <a:pt x="2095943" y="3637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53C545-8DFC-4213-9B30-6678D4868080}">
      <dsp:nvSpPr>
        <dsp:cNvPr id="0" name=""/>
        <dsp:cNvSpPr/>
      </dsp:nvSpPr>
      <dsp:spPr>
        <a:xfrm>
          <a:off x="2916713" y="908564"/>
          <a:ext cx="91440" cy="363758"/>
        </a:xfrm>
        <a:custGeom>
          <a:avLst/>
          <a:gdLst/>
          <a:ahLst/>
          <a:cxnLst/>
          <a:rect l="0" t="0" r="0" b="0"/>
          <a:pathLst>
            <a:path>
              <a:moveTo>
                <a:pt x="45720" y="0"/>
              </a:moveTo>
              <a:lnTo>
                <a:pt x="45720" y="3637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5B10FE-1543-4F08-90FE-F5EA7323A014}">
      <dsp:nvSpPr>
        <dsp:cNvPr id="0" name=""/>
        <dsp:cNvSpPr/>
      </dsp:nvSpPr>
      <dsp:spPr>
        <a:xfrm>
          <a:off x="866490" y="908564"/>
          <a:ext cx="2095943" cy="363758"/>
        </a:xfrm>
        <a:custGeom>
          <a:avLst/>
          <a:gdLst/>
          <a:ahLst/>
          <a:cxnLst/>
          <a:rect l="0" t="0" r="0" b="0"/>
          <a:pathLst>
            <a:path>
              <a:moveTo>
                <a:pt x="2095943" y="0"/>
              </a:moveTo>
              <a:lnTo>
                <a:pt x="2095943" y="181879"/>
              </a:lnTo>
              <a:lnTo>
                <a:pt x="0" y="181879"/>
              </a:lnTo>
              <a:lnTo>
                <a:pt x="0" y="3637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ED12D7-7EF7-4A9D-A5D7-2955D806AB0A}">
      <dsp:nvSpPr>
        <dsp:cNvPr id="0" name=""/>
        <dsp:cNvSpPr/>
      </dsp:nvSpPr>
      <dsp:spPr>
        <a:xfrm>
          <a:off x="2096341" y="42471"/>
          <a:ext cx="1732184" cy="86609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Transmission</a:t>
          </a:r>
        </a:p>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Modes</a:t>
          </a:r>
          <a:endParaRPr lang="en-IN" sz="1800" kern="1200" dirty="0">
            <a:latin typeface="Cambria" panose="02040503050406030204" pitchFamily="18" charset="0"/>
            <a:ea typeface="Cambria" panose="02040503050406030204" pitchFamily="18" charset="0"/>
          </a:endParaRPr>
        </a:p>
      </dsp:txBody>
      <dsp:txXfrm>
        <a:off x="2096341" y="42471"/>
        <a:ext cx="1732184" cy="866092"/>
      </dsp:txXfrm>
    </dsp:sp>
    <dsp:sp modelId="{0B92D9B4-AAA6-4044-98EA-D8C738357218}">
      <dsp:nvSpPr>
        <dsp:cNvPr id="0" name=""/>
        <dsp:cNvSpPr/>
      </dsp:nvSpPr>
      <dsp:spPr>
        <a:xfrm>
          <a:off x="397" y="1272322"/>
          <a:ext cx="1732184" cy="8660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Simplex</a:t>
          </a:r>
          <a:endParaRPr lang="en-IN" sz="1800" kern="1200" dirty="0">
            <a:latin typeface="Cambria" panose="02040503050406030204" pitchFamily="18" charset="0"/>
            <a:ea typeface="Cambria" panose="02040503050406030204" pitchFamily="18" charset="0"/>
          </a:endParaRPr>
        </a:p>
      </dsp:txBody>
      <dsp:txXfrm>
        <a:off x="397" y="1272322"/>
        <a:ext cx="1732184" cy="866092"/>
      </dsp:txXfrm>
    </dsp:sp>
    <dsp:sp modelId="{23725B9A-5B3E-4AA6-8B8B-7AC6E2791009}">
      <dsp:nvSpPr>
        <dsp:cNvPr id="0" name=""/>
        <dsp:cNvSpPr/>
      </dsp:nvSpPr>
      <dsp:spPr>
        <a:xfrm>
          <a:off x="2096341" y="1272322"/>
          <a:ext cx="1732184" cy="8660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Half Duplex</a:t>
          </a:r>
          <a:endParaRPr lang="en-IN" sz="1800" kern="1200" dirty="0">
            <a:latin typeface="Cambria" panose="02040503050406030204" pitchFamily="18" charset="0"/>
            <a:ea typeface="Cambria" panose="02040503050406030204" pitchFamily="18" charset="0"/>
          </a:endParaRPr>
        </a:p>
      </dsp:txBody>
      <dsp:txXfrm>
        <a:off x="2096341" y="1272322"/>
        <a:ext cx="1732184" cy="866092"/>
      </dsp:txXfrm>
    </dsp:sp>
    <dsp:sp modelId="{3FB0B379-C5BD-4CBC-90FD-B9A812144AE9}">
      <dsp:nvSpPr>
        <dsp:cNvPr id="0" name=""/>
        <dsp:cNvSpPr/>
      </dsp:nvSpPr>
      <dsp:spPr>
        <a:xfrm>
          <a:off x="4192284" y="1272322"/>
          <a:ext cx="1732184" cy="8660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rPr>
            <a:t>Full Duplex</a:t>
          </a:r>
          <a:endParaRPr lang="en-IN" sz="2900" kern="1200" dirty="0">
            <a:latin typeface="Cambria" panose="02040503050406030204" pitchFamily="18" charset="0"/>
            <a:ea typeface="Cambria" panose="02040503050406030204" pitchFamily="18" charset="0"/>
          </a:endParaRPr>
        </a:p>
      </dsp:txBody>
      <dsp:txXfrm>
        <a:off x="4192284" y="1272322"/>
        <a:ext cx="1732184" cy="866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FC638-9BFE-41DC-A383-5D7C0FFF8687}">
      <dsp:nvSpPr>
        <dsp:cNvPr id="0" name=""/>
        <dsp:cNvSpPr/>
      </dsp:nvSpPr>
      <dsp:spPr>
        <a:xfrm>
          <a:off x="2608111" y="549219"/>
          <a:ext cx="1990682" cy="230326"/>
        </a:xfrm>
        <a:custGeom>
          <a:avLst/>
          <a:gdLst/>
          <a:ahLst/>
          <a:cxnLst/>
          <a:rect l="0" t="0" r="0" b="0"/>
          <a:pathLst>
            <a:path>
              <a:moveTo>
                <a:pt x="0" y="0"/>
              </a:moveTo>
              <a:lnTo>
                <a:pt x="0" y="115163"/>
              </a:lnTo>
              <a:lnTo>
                <a:pt x="1990682" y="115163"/>
              </a:lnTo>
              <a:lnTo>
                <a:pt x="1990682" y="2303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90559D-6ABB-48C2-BA83-0CE4419382A0}">
      <dsp:nvSpPr>
        <dsp:cNvPr id="0" name=""/>
        <dsp:cNvSpPr/>
      </dsp:nvSpPr>
      <dsp:spPr>
        <a:xfrm>
          <a:off x="2608111" y="549219"/>
          <a:ext cx="663560" cy="230326"/>
        </a:xfrm>
        <a:custGeom>
          <a:avLst/>
          <a:gdLst/>
          <a:ahLst/>
          <a:cxnLst/>
          <a:rect l="0" t="0" r="0" b="0"/>
          <a:pathLst>
            <a:path>
              <a:moveTo>
                <a:pt x="0" y="0"/>
              </a:moveTo>
              <a:lnTo>
                <a:pt x="0" y="115163"/>
              </a:lnTo>
              <a:lnTo>
                <a:pt x="663560" y="115163"/>
              </a:lnTo>
              <a:lnTo>
                <a:pt x="663560" y="2303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368788-E287-496A-9EE8-DAE4BC9D8327}">
      <dsp:nvSpPr>
        <dsp:cNvPr id="0" name=""/>
        <dsp:cNvSpPr/>
      </dsp:nvSpPr>
      <dsp:spPr>
        <a:xfrm>
          <a:off x="1944550" y="549219"/>
          <a:ext cx="663560" cy="230326"/>
        </a:xfrm>
        <a:custGeom>
          <a:avLst/>
          <a:gdLst/>
          <a:ahLst/>
          <a:cxnLst/>
          <a:rect l="0" t="0" r="0" b="0"/>
          <a:pathLst>
            <a:path>
              <a:moveTo>
                <a:pt x="663560" y="0"/>
              </a:moveTo>
              <a:lnTo>
                <a:pt x="663560" y="115163"/>
              </a:lnTo>
              <a:lnTo>
                <a:pt x="0" y="115163"/>
              </a:lnTo>
              <a:lnTo>
                <a:pt x="0" y="2303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90C896-CAD5-4297-88EE-3D99524AA9D5}">
      <dsp:nvSpPr>
        <dsp:cNvPr id="0" name=""/>
        <dsp:cNvSpPr/>
      </dsp:nvSpPr>
      <dsp:spPr>
        <a:xfrm>
          <a:off x="617428" y="549219"/>
          <a:ext cx="1990682" cy="230326"/>
        </a:xfrm>
        <a:custGeom>
          <a:avLst/>
          <a:gdLst/>
          <a:ahLst/>
          <a:cxnLst/>
          <a:rect l="0" t="0" r="0" b="0"/>
          <a:pathLst>
            <a:path>
              <a:moveTo>
                <a:pt x="1990682" y="0"/>
              </a:moveTo>
              <a:lnTo>
                <a:pt x="1990682" y="115163"/>
              </a:lnTo>
              <a:lnTo>
                <a:pt x="0" y="115163"/>
              </a:lnTo>
              <a:lnTo>
                <a:pt x="0" y="2303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8BE00-B7E4-4959-93E2-0EE7D201F871}">
      <dsp:nvSpPr>
        <dsp:cNvPr id="0" name=""/>
        <dsp:cNvSpPr/>
      </dsp:nvSpPr>
      <dsp:spPr>
        <a:xfrm>
          <a:off x="2059713" y="821"/>
          <a:ext cx="1096794" cy="5483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Types of </a:t>
          </a:r>
        </a:p>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Delay</a:t>
          </a:r>
          <a:endParaRPr lang="en-IN" sz="1400" kern="1200" dirty="0">
            <a:latin typeface="Cambria" panose="02040503050406030204" pitchFamily="18" charset="0"/>
            <a:ea typeface="Cambria" panose="02040503050406030204" pitchFamily="18" charset="0"/>
          </a:endParaRPr>
        </a:p>
      </dsp:txBody>
      <dsp:txXfrm>
        <a:off x="2059713" y="821"/>
        <a:ext cx="1096794" cy="548397"/>
      </dsp:txXfrm>
    </dsp:sp>
    <dsp:sp modelId="{DE25ACD9-C859-4BC2-BB98-92D05176B418}">
      <dsp:nvSpPr>
        <dsp:cNvPr id="0" name=""/>
        <dsp:cNvSpPr/>
      </dsp:nvSpPr>
      <dsp:spPr>
        <a:xfrm>
          <a:off x="69031" y="779545"/>
          <a:ext cx="1096794" cy="54839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Processing </a:t>
          </a:r>
        </a:p>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Delay</a:t>
          </a:r>
          <a:endParaRPr lang="en-IN" sz="1400" kern="1200" dirty="0">
            <a:latin typeface="Cambria" panose="02040503050406030204" pitchFamily="18" charset="0"/>
            <a:ea typeface="Cambria" panose="02040503050406030204" pitchFamily="18" charset="0"/>
          </a:endParaRPr>
        </a:p>
      </dsp:txBody>
      <dsp:txXfrm>
        <a:off x="69031" y="779545"/>
        <a:ext cx="1096794" cy="548397"/>
      </dsp:txXfrm>
    </dsp:sp>
    <dsp:sp modelId="{5E899B9E-8FAC-4124-8E40-A5FF6A97E5FE}">
      <dsp:nvSpPr>
        <dsp:cNvPr id="0" name=""/>
        <dsp:cNvSpPr/>
      </dsp:nvSpPr>
      <dsp:spPr>
        <a:xfrm>
          <a:off x="1396152" y="779545"/>
          <a:ext cx="1096794" cy="54839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Queuing </a:t>
          </a:r>
        </a:p>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Delay</a:t>
          </a:r>
          <a:endParaRPr lang="en-IN" sz="1400" kern="1200" dirty="0">
            <a:latin typeface="Cambria" panose="02040503050406030204" pitchFamily="18" charset="0"/>
            <a:ea typeface="Cambria" panose="02040503050406030204" pitchFamily="18" charset="0"/>
          </a:endParaRPr>
        </a:p>
      </dsp:txBody>
      <dsp:txXfrm>
        <a:off x="1396152" y="779545"/>
        <a:ext cx="1096794" cy="548397"/>
      </dsp:txXfrm>
    </dsp:sp>
    <dsp:sp modelId="{DEAF1194-4ABD-46C2-8C0A-B43910DFBA39}">
      <dsp:nvSpPr>
        <dsp:cNvPr id="0" name=""/>
        <dsp:cNvSpPr/>
      </dsp:nvSpPr>
      <dsp:spPr>
        <a:xfrm>
          <a:off x="2723274" y="779545"/>
          <a:ext cx="1096794" cy="54839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Transmission</a:t>
          </a:r>
        </a:p>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Delay</a:t>
          </a:r>
          <a:endParaRPr lang="en-IN" sz="1400" kern="1200" dirty="0">
            <a:latin typeface="Cambria" panose="02040503050406030204" pitchFamily="18" charset="0"/>
            <a:ea typeface="Cambria" panose="02040503050406030204" pitchFamily="18" charset="0"/>
          </a:endParaRPr>
        </a:p>
      </dsp:txBody>
      <dsp:txXfrm>
        <a:off x="2723274" y="779545"/>
        <a:ext cx="1096794" cy="548397"/>
      </dsp:txXfrm>
    </dsp:sp>
    <dsp:sp modelId="{CB0F41A9-4DED-4AFB-BEDB-6DC5E7B88EED}">
      <dsp:nvSpPr>
        <dsp:cNvPr id="0" name=""/>
        <dsp:cNvSpPr/>
      </dsp:nvSpPr>
      <dsp:spPr>
        <a:xfrm>
          <a:off x="4050396" y="779545"/>
          <a:ext cx="1096794" cy="54839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Propagation</a:t>
          </a:r>
        </a:p>
        <a:p>
          <a:pPr marL="0" lvl="0" indent="0" algn="ctr"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Delay</a:t>
          </a:r>
          <a:endParaRPr lang="en-IN" sz="2400" kern="1200" dirty="0">
            <a:latin typeface="Cambria" panose="02040503050406030204" pitchFamily="18" charset="0"/>
            <a:ea typeface="Cambria" panose="02040503050406030204" pitchFamily="18" charset="0"/>
          </a:endParaRPr>
        </a:p>
      </dsp:txBody>
      <dsp:txXfrm>
        <a:off x="4050396" y="779545"/>
        <a:ext cx="1096794" cy="548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B688-E656-4824-8062-B8756C0E8BE8}">
      <dsp:nvSpPr>
        <dsp:cNvPr id="0" name=""/>
        <dsp:cNvSpPr/>
      </dsp:nvSpPr>
      <dsp:spPr>
        <a:xfrm>
          <a:off x="4134172" y="925356"/>
          <a:ext cx="3425680" cy="297269"/>
        </a:xfrm>
        <a:custGeom>
          <a:avLst/>
          <a:gdLst/>
          <a:ahLst/>
          <a:cxnLst/>
          <a:rect l="0" t="0" r="0" b="0"/>
          <a:pathLst>
            <a:path>
              <a:moveTo>
                <a:pt x="0" y="0"/>
              </a:moveTo>
              <a:lnTo>
                <a:pt x="0" y="148634"/>
              </a:lnTo>
              <a:lnTo>
                <a:pt x="3425680" y="148634"/>
              </a:lnTo>
              <a:lnTo>
                <a:pt x="3425680" y="29726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FB8659-6216-464B-9F75-5C2B3B700ED7}">
      <dsp:nvSpPr>
        <dsp:cNvPr id="0" name=""/>
        <dsp:cNvSpPr/>
      </dsp:nvSpPr>
      <dsp:spPr>
        <a:xfrm>
          <a:off x="4134172" y="925356"/>
          <a:ext cx="1712840" cy="297269"/>
        </a:xfrm>
        <a:custGeom>
          <a:avLst/>
          <a:gdLst/>
          <a:ahLst/>
          <a:cxnLst/>
          <a:rect l="0" t="0" r="0" b="0"/>
          <a:pathLst>
            <a:path>
              <a:moveTo>
                <a:pt x="0" y="0"/>
              </a:moveTo>
              <a:lnTo>
                <a:pt x="0" y="148634"/>
              </a:lnTo>
              <a:lnTo>
                <a:pt x="1712840" y="148634"/>
              </a:lnTo>
              <a:lnTo>
                <a:pt x="1712840" y="29726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93738D-4759-4CCB-9DC1-F52E1A95C4E6}">
      <dsp:nvSpPr>
        <dsp:cNvPr id="0" name=""/>
        <dsp:cNvSpPr/>
      </dsp:nvSpPr>
      <dsp:spPr>
        <a:xfrm>
          <a:off x="4088452" y="925356"/>
          <a:ext cx="91440" cy="297269"/>
        </a:xfrm>
        <a:custGeom>
          <a:avLst/>
          <a:gdLst/>
          <a:ahLst/>
          <a:cxnLst/>
          <a:rect l="0" t="0" r="0" b="0"/>
          <a:pathLst>
            <a:path>
              <a:moveTo>
                <a:pt x="45720" y="0"/>
              </a:moveTo>
              <a:lnTo>
                <a:pt x="45720" y="29726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F493F6-442A-4D7A-8461-3FE2913995F4}">
      <dsp:nvSpPr>
        <dsp:cNvPr id="0" name=""/>
        <dsp:cNvSpPr/>
      </dsp:nvSpPr>
      <dsp:spPr>
        <a:xfrm>
          <a:off x="2421332" y="925356"/>
          <a:ext cx="1712840" cy="297269"/>
        </a:xfrm>
        <a:custGeom>
          <a:avLst/>
          <a:gdLst/>
          <a:ahLst/>
          <a:cxnLst/>
          <a:rect l="0" t="0" r="0" b="0"/>
          <a:pathLst>
            <a:path>
              <a:moveTo>
                <a:pt x="1712840" y="0"/>
              </a:moveTo>
              <a:lnTo>
                <a:pt x="1712840" y="148634"/>
              </a:lnTo>
              <a:lnTo>
                <a:pt x="0" y="148634"/>
              </a:lnTo>
              <a:lnTo>
                <a:pt x="0" y="29726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90C896-CAD5-4297-88EE-3D99524AA9D5}">
      <dsp:nvSpPr>
        <dsp:cNvPr id="0" name=""/>
        <dsp:cNvSpPr/>
      </dsp:nvSpPr>
      <dsp:spPr>
        <a:xfrm>
          <a:off x="708491" y="925356"/>
          <a:ext cx="3425680" cy="297269"/>
        </a:xfrm>
        <a:custGeom>
          <a:avLst/>
          <a:gdLst/>
          <a:ahLst/>
          <a:cxnLst/>
          <a:rect l="0" t="0" r="0" b="0"/>
          <a:pathLst>
            <a:path>
              <a:moveTo>
                <a:pt x="3425680" y="0"/>
              </a:moveTo>
              <a:lnTo>
                <a:pt x="3425680" y="148634"/>
              </a:lnTo>
              <a:lnTo>
                <a:pt x="0" y="148634"/>
              </a:lnTo>
              <a:lnTo>
                <a:pt x="0" y="29726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8BE00-B7E4-4959-93E2-0EE7D201F871}">
      <dsp:nvSpPr>
        <dsp:cNvPr id="0" name=""/>
        <dsp:cNvSpPr/>
      </dsp:nvSpPr>
      <dsp:spPr>
        <a:xfrm>
          <a:off x="3378675" y="110887"/>
          <a:ext cx="1510994" cy="81446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Types of </a:t>
          </a:r>
        </a:p>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Topology</a:t>
          </a:r>
          <a:endParaRPr lang="en-IN" sz="2000" kern="1200" dirty="0">
            <a:latin typeface="Cambria" panose="02040503050406030204" pitchFamily="18" charset="0"/>
            <a:ea typeface="Cambria" panose="02040503050406030204" pitchFamily="18" charset="0"/>
          </a:endParaRPr>
        </a:p>
      </dsp:txBody>
      <dsp:txXfrm>
        <a:off x="3378675" y="110887"/>
        <a:ext cx="1510994" cy="814469"/>
      </dsp:txXfrm>
    </dsp:sp>
    <dsp:sp modelId="{DE25ACD9-C859-4BC2-BB98-92D05176B418}">
      <dsp:nvSpPr>
        <dsp:cNvPr id="0" name=""/>
        <dsp:cNvSpPr/>
      </dsp:nvSpPr>
      <dsp:spPr>
        <a:xfrm>
          <a:off x="706" y="1222626"/>
          <a:ext cx="1415570" cy="70778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Cambria" panose="02040503050406030204" pitchFamily="18" charset="0"/>
              <a:ea typeface="Cambria" panose="02040503050406030204" pitchFamily="18" charset="0"/>
              <a:cs typeface="Times New Roman" pitchFamily="18" charset="0"/>
            </a:rPr>
            <a:t>Bus Topology</a:t>
          </a:r>
          <a:endParaRPr lang="en-IN" sz="2000" kern="1200" dirty="0">
            <a:solidFill>
              <a:schemeClr val="tx1"/>
            </a:solidFill>
            <a:latin typeface="Cambria" panose="02040503050406030204" pitchFamily="18" charset="0"/>
            <a:ea typeface="Cambria" panose="02040503050406030204" pitchFamily="18" charset="0"/>
          </a:endParaRPr>
        </a:p>
      </dsp:txBody>
      <dsp:txXfrm>
        <a:off x="706" y="1222626"/>
        <a:ext cx="1415570" cy="707785"/>
      </dsp:txXfrm>
    </dsp:sp>
    <dsp:sp modelId="{11AF4B6A-3C6B-4F7C-83FF-BFD83E13A7B6}">
      <dsp:nvSpPr>
        <dsp:cNvPr id="0" name=""/>
        <dsp:cNvSpPr/>
      </dsp:nvSpPr>
      <dsp:spPr>
        <a:xfrm>
          <a:off x="1713546" y="1222626"/>
          <a:ext cx="1415570" cy="70778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Cambria" panose="02040503050406030204" pitchFamily="18" charset="0"/>
              <a:ea typeface="Cambria" panose="02040503050406030204" pitchFamily="18" charset="0"/>
              <a:cs typeface="Times New Roman" pitchFamily="18" charset="0"/>
            </a:rPr>
            <a:t>Star Topology</a:t>
          </a:r>
        </a:p>
      </dsp:txBody>
      <dsp:txXfrm>
        <a:off x="1713546" y="1222626"/>
        <a:ext cx="1415570" cy="707785"/>
      </dsp:txXfrm>
    </dsp:sp>
    <dsp:sp modelId="{EC1BAE95-D46B-4EA2-93ED-13FABD79AF8B}">
      <dsp:nvSpPr>
        <dsp:cNvPr id="0" name=""/>
        <dsp:cNvSpPr/>
      </dsp:nvSpPr>
      <dsp:spPr>
        <a:xfrm>
          <a:off x="3426387" y="1222626"/>
          <a:ext cx="1415570" cy="70778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Cambria" panose="02040503050406030204" pitchFamily="18" charset="0"/>
              <a:ea typeface="Cambria" panose="02040503050406030204" pitchFamily="18" charset="0"/>
              <a:cs typeface="Times New Roman" pitchFamily="18" charset="0"/>
            </a:rPr>
            <a:t>Ring Topology</a:t>
          </a:r>
        </a:p>
      </dsp:txBody>
      <dsp:txXfrm>
        <a:off x="3426387" y="1222626"/>
        <a:ext cx="1415570" cy="707785"/>
      </dsp:txXfrm>
    </dsp:sp>
    <dsp:sp modelId="{DAB1A554-2822-4176-A229-80F763F4F66D}">
      <dsp:nvSpPr>
        <dsp:cNvPr id="0" name=""/>
        <dsp:cNvSpPr/>
      </dsp:nvSpPr>
      <dsp:spPr>
        <a:xfrm>
          <a:off x="5139227" y="1222626"/>
          <a:ext cx="1415570" cy="70778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Cambria" panose="02040503050406030204" pitchFamily="18" charset="0"/>
              <a:ea typeface="Cambria" panose="02040503050406030204" pitchFamily="18" charset="0"/>
              <a:cs typeface="Times New Roman" pitchFamily="18" charset="0"/>
            </a:rPr>
            <a:t>Mesh Topology</a:t>
          </a:r>
        </a:p>
      </dsp:txBody>
      <dsp:txXfrm>
        <a:off x="5139227" y="1222626"/>
        <a:ext cx="1415570" cy="707785"/>
      </dsp:txXfrm>
    </dsp:sp>
    <dsp:sp modelId="{7E4A0264-B320-444D-8C3C-272FCC88D7F2}">
      <dsp:nvSpPr>
        <dsp:cNvPr id="0" name=""/>
        <dsp:cNvSpPr/>
      </dsp:nvSpPr>
      <dsp:spPr>
        <a:xfrm>
          <a:off x="6852067" y="1222626"/>
          <a:ext cx="1415570" cy="70778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Cambria" panose="02040503050406030204" pitchFamily="18" charset="0"/>
              <a:ea typeface="Cambria" panose="02040503050406030204" pitchFamily="18" charset="0"/>
              <a:cs typeface="Times New Roman" pitchFamily="18" charset="0"/>
            </a:rPr>
            <a:t>Hybrid Topology</a:t>
          </a:r>
        </a:p>
      </dsp:txBody>
      <dsp:txXfrm>
        <a:off x="6852067" y="1222626"/>
        <a:ext cx="1415570" cy="7077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815406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425545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452209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209980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444434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634608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852103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777744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384314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8385846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84784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815406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2534705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06686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325212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Wavelength- The distance travelled by a wave in one complete oscillation is called as wavelength. The SI unit of wavelength is meter (m) and it is denoted by a Greek letter lambda (λ). Frequency- The number of oscillations completed in one second is called as frequency of a wave.</a:t>
            </a:r>
          </a:p>
          <a:p>
            <a:pPr marL="0" lvl="0" indent="0" algn="l" rtl="0">
              <a:spcBef>
                <a:spcPts val="0"/>
              </a:spcBef>
              <a:spcAft>
                <a:spcPts val="0"/>
              </a:spcAft>
              <a:buNone/>
            </a:pPr>
            <a:endParaRPr lang="en-US" sz="1100" b="0" i="0" u="none" strike="noStrike" cap="none" dirty="0" smtClean="0">
              <a:solidFill>
                <a:srgbClr val="000000"/>
              </a:solidFill>
              <a:latin typeface="Arial"/>
              <a:cs typeface="Arial"/>
              <a:sym typeface="Arial"/>
            </a:endParaRPr>
          </a:p>
          <a:p>
            <a:pPr marL="0" lvl="0" indent="0" algn="l" rtl="0">
              <a:spcBef>
                <a:spcPts val="0"/>
              </a:spcBef>
              <a:spcAft>
                <a:spcPts val="0"/>
              </a:spcAft>
              <a:buNone/>
            </a:pPr>
            <a:r>
              <a:rPr lang="en-US" dirty="0" smtClean="0"/>
              <a:t>https://www.youtube.com/watch?v=9UPnWfBYf28</a:t>
            </a:r>
            <a:endParaRPr/>
          </a:p>
        </p:txBody>
      </p:sp>
    </p:spTree>
    <p:extLst>
      <p:ext uri="{BB962C8B-B14F-4D97-AF65-F5344CB8AC3E}">
        <p14:creationId xmlns="" xmlns:p14="http://schemas.microsoft.com/office/powerpoint/2010/main" val="6989392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9433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46262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09265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6118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920829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07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41512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505534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8645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23638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9499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5381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6527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25567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16756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25817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9608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75838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75332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807989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8019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124211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84083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417775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51143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498405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00528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82130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53775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240367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48156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824559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11213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706311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281107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74597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625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46255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907045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97331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50876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42410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5820955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69524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06291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83917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89688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90940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11837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674140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85230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62814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552444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685118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24915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421146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856580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075034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01033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63229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747256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148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066326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27747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845685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44749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0497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090233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608504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636391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47309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794618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626080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219968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041231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smtClean="0"/>
              <a:t>TELNET---</a:t>
            </a:r>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Telnet (short for "teletype network") is a client/server application protocol that provides access to virtual terminals of remote systems on local area networks or the Internet.</a:t>
            </a:r>
          </a:p>
          <a:p>
            <a:pPr marL="0" lvl="0" indent="0" algn="l" rtl="0">
              <a:spcBef>
                <a:spcPts val="0"/>
              </a:spcBef>
              <a:spcAft>
                <a:spcPts val="0"/>
              </a:spcAft>
              <a:buNone/>
            </a:pPr>
            <a:endParaRPr/>
          </a:p>
        </p:txBody>
      </p:sp>
    </p:spTree>
    <p:extLst>
      <p:ext uri="{BB962C8B-B14F-4D97-AF65-F5344CB8AC3E}">
        <p14:creationId xmlns="" xmlns:p14="http://schemas.microsoft.com/office/powerpoint/2010/main" val="5084252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1011479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The Internet Control Message Protocol (ICMP) is a protocol that devices within a network use to communicate problems with data transmission.</a:t>
            </a:r>
            <a:endParaRPr/>
          </a:p>
        </p:txBody>
      </p:sp>
    </p:spTree>
    <p:extLst>
      <p:ext uri="{BB962C8B-B14F-4D97-AF65-F5344CB8AC3E}">
        <p14:creationId xmlns="" xmlns:p14="http://schemas.microsoft.com/office/powerpoint/2010/main" val="35518661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24732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444630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274811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In computer networking, </a:t>
            </a:r>
            <a:r>
              <a:rPr lang="en-US" sz="1100" b="1" i="0" u="none" strike="noStrike" cap="none" dirty="0" smtClean="0">
                <a:solidFill>
                  <a:srgbClr val="000000"/>
                </a:solidFill>
                <a:latin typeface="Arial"/>
                <a:ea typeface="Arial"/>
                <a:cs typeface="Arial"/>
                <a:sym typeface="Arial"/>
              </a:rPr>
              <a:t>Switching</a:t>
            </a:r>
            <a:r>
              <a:rPr lang="en-US" sz="1100" b="0" i="0" u="none" strike="noStrike" cap="none" dirty="0" smtClean="0">
                <a:solidFill>
                  <a:srgbClr val="000000"/>
                </a:solidFill>
                <a:latin typeface="Arial"/>
                <a:ea typeface="Arial"/>
                <a:cs typeface="Arial"/>
                <a:sym typeface="Arial"/>
              </a:rPr>
              <a:t> is the process of transferring data packets from one device to another in a network, or from one network to another, using specific devices called </a:t>
            </a:r>
            <a:r>
              <a:rPr lang="en-US" sz="1100" b="1" i="0" u="none" strike="noStrike" cap="none" dirty="0" smtClean="0">
                <a:solidFill>
                  <a:srgbClr val="000000"/>
                </a:solidFill>
                <a:latin typeface="Arial"/>
                <a:ea typeface="Arial"/>
                <a:cs typeface="Arial"/>
                <a:sym typeface="Arial"/>
              </a:rPr>
              <a:t>switches</a:t>
            </a:r>
            <a:r>
              <a:rPr lang="en-US" sz="1100" b="0" i="0" u="none" strike="noStrike" cap="none" dirty="0" smtClean="0">
                <a:solidFill>
                  <a:srgbClr val="000000"/>
                </a:solidFill>
                <a:latin typeface="Arial"/>
                <a:ea typeface="Arial"/>
                <a:cs typeface="Arial"/>
                <a:sym typeface="Arial"/>
              </a:rPr>
              <a:t>.</a:t>
            </a:r>
            <a:endParaRPr/>
          </a:p>
        </p:txBody>
      </p:sp>
    </p:spTree>
    <p:extLst>
      <p:ext uri="{BB962C8B-B14F-4D97-AF65-F5344CB8AC3E}">
        <p14:creationId xmlns="" xmlns:p14="http://schemas.microsoft.com/office/powerpoint/2010/main" val="10908169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60516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02474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708708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1279666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82439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138207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136527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190375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815214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7776198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209334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924528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0067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2F6394-0782-4315-8E31-E3ABD0A995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BD929C1-16F8-40D0-A7E4-670407896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1943DFF-A630-4809-AA3E-D85EE5BE38A6}"/>
              </a:ext>
            </a:extLst>
          </p:cNvPr>
          <p:cNvSpPr>
            <a:spLocks noGrp="1"/>
          </p:cNvSpPr>
          <p:nvPr>
            <p:ph type="dt" sz="half" idx="10"/>
          </p:nvPr>
        </p:nvSpPr>
        <p:spPr/>
        <p:txBody>
          <a:bodyPr/>
          <a:lstStyle/>
          <a:p>
            <a:fld id="{C5FFE07E-14D5-4BD9-B5C9-59355B881E26}" type="datetimeFigureOut">
              <a:rPr lang="en-IN" smtClean="0"/>
              <a:pPr/>
              <a:t>30-12-2023</a:t>
            </a:fld>
            <a:endParaRPr lang="en-IN"/>
          </a:p>
        </p:txBody>
      </p:sp>
      <p:sp>
        <p:nvSpPr>
          <p:cNvPr id="5" name="Footer Placeholder 4">
            <a:extLst>
              <a:ext uri="{FF2B5EF4-FFF2-40B4-BE49-F238E27FC236}">
                <a16:creationId xmlns="" xmlns:a16="http://schemas.microsoft.com/office/drawing/2014/main" id="{2492FC6A-F1A2-4B9F-8C60-F1A61A5B0A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B5E69B6-842A-4A97-A32B-6D714EDCEF01}"/>
              </a:ext>
            </a:extLst>
          </p:cNvPr>
          <p:cNvSpPr>
            <a:spLocks noGrp="1"/>
          </p:cNvSpPr>
          <p:nvPr>
            <p:ph type="sldNum" sz="quarter" idx="12"/>
          </p:nvPr>
        </p:nvSpPr>
        <p:spPr/>
        <p:txBody>
          <a:bodyPr/>
          <a:lstStyle/>
          <a:p>
            <a:fld id="{37371680-719E-4930-B9DE-13E83414CE8A}" type="slidenum">
              <a:rPr lang="en-IN" smtClean="0"/>
              <a:pPr/>
              <a:t>‹#›</a:t>
            </a:fld>
            <a:endParaRPr lang="en-IN"/>
          </a:p>
        </p:txBody>
      </p:sp>
    </p:spTree>
    <p:extLst>
      <p:ext uri="{BB962C8B-B14F-4D97-AF65-F5344CB8AC3E}">
        <p14:creationId xmlns="" xmlns:p14="http://schemas.microsoft.com/office/powerpoint/2010/main" val="2658656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6.png"/><Relationship Id="rId7" Type="http://schemas.openxmlformats.org/officeDocument/2006/relationships/image" Target="../media/image52.jpe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54.jpe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png"/><Relationship Id="rId5" Type="http://schemas.openxmlformats.org/officeDocument/2006/relationships/tags" Target="../tags/tag5.xml"/><Relationship Id="rId10" Type="http://schemas.openxmlformats.org/officeDocument/2006/relationships/notesSlide" Target="../notesSlides/notesSlide26.xml"/><Relationship Id="rId4" Type="http://schemas.openxmlformats.org/officeDocument/2006/relationships/tags" Target="../tags/tag4.xml"/><Relationship Id="rId9" Type="http://schemas.openxmlformats.org/officeDocument/2006/relationships/slideLayout" Target="../slideLayouts/slideLayout1.xml"/><Relationship Id="rId1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6.png"/><Relationship Id="rId7" Type="http://schemas.openxmlformats.org/officeDocument/2006/relationships/diagramData" Target="../diagrams/data2.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jpeg"/><Relationship Id="rId11" Type="http://schemas.microsoft.com/office/2007/relationships/diagramDrawing" Target="../diagrams/drawing2.xml"/><Relationship Id="rId5" Type="http://schemas.openxmlformats.org/officeDocument/2006/relationships/image" Target="../media/image5.png"/><Relationship Id="rId10" Type="http://schemas.openxmlformats.org/officeDocument/2006/relationships/diagramColors" Target="../diagrams/colors2.xml"/><Relationship Id="rId4" Type="http://schemas.openxmlformats.org/officeDocument/2006/relationships/image" Target="../media/image7.png"/><Relationship Id="rId9"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6.png"/><Relationship Id="rId7" Type="http://schemas.openxmlformats.org/officeDocument/2006/relationships/diagramLayout" Target="../diagrams/layout3.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image" Target="../media/image7.png"/><Relationship Id="rId9" Type="http://schemas.openxmlformats.org/officeDocument/2006/relationships/diagramColors" Target="../diagrams/colors3.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8.gif"/><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0.gif"/><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image" Target="../media/image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gif"/><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gif"/><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45.gif"/><Relationship Id="rId5" Type="http://schemas.openxmlformats.org/officeDocument/2006/relationships/image" Target="../media/image5.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5.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48.gif"/><Relationship Id="rId5" Type="http://schemas.openxmlformats.org/officeDocument/2006/relationships/image" Target="../media/image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0.gif"/><Relationship Id="rId5" Type="http://schemas.openxmlformats.org/officeDocument/2006/relationships/image" Target="../media/image5.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3893343"/>
          </a:xfrm>
          <a:prstGeom prst="rect">
            <a:avLst/>
          </a:prstGeom>
          <a:noFill/>
          <a:ln>
            <a:noFill/>
          </a:ln>
        </p:spPr>
        <p:txBody>
          <a:bodyPr spcFirstLastPara="1" wrap="square" lIns="91425" tIns="91425" rIns="91425" bIns="91425" anchor="t" anchorCtr="0">
            <a:spAutoFit/>
          </a:bodyPr>
          <a:lstStyle/>
          <a:p>
            <a:pPr marL="285750" lvl="2" indent="-285750" algn="just"/>
            <a:r>
              <a:rPr lang="en-IN" sz="1600" b="1" u="sng" dirty="0" smtClean="0">
                <a:solidFill>
                  <a:schemeClr val="tx1"/>
                </a:solidFill>
                <a:latin typeface="Cambria" panose="02040503050406030204" pitchFamily="18" charset="0"/>
                <a:ea typeface="Cambria" panose="02040503050406030204" pitchFamily="18" charset="0"/>
                <a:cs typeface="Proxima Nova"/>
                <a:sym typeface="Proxima Nova"/>
              </a:rPr>
              <a:t>Standards:</a:t>
            </a:r>
            <a:endParaRPr lang="en-IN" sz="1600" b="1" u="sng" dirty="0">
              <a:solidFill>
                <a:schemeClr val="tx1"/>
              </a:solidFill>
              <a:latin typeface="Cambria" panose="02040503050406030204" pitchFamily="18" charset="0"/>
              <a:ea typeface="Cambria" panose="02040503050406030204" pitchFamily="18" charset="0"/>
              <a:cs typeface="Proxima Nova"/>
              <a:sym typeface="Proxima Nova"/>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Standards provide guidelines to the manufacturers, vendors, government agencies and service provider. It ensure that interconnectivity and compatibility of the device.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Standards help in maintaining market competitiveness and guarantees interoperability.</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Data communication standards are of two categories: De facto and De jure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De facto: </a:t>
            </a:r>
            <a:r>
              <a:rPr lang="en-US" sz="1700" dirty="0">
                <a:latin typeface="Cambria" panose="02040503050406030204" pitchFamily="18" charset="0"/>
                <a:ea typeface="Cambria" panose="02040503050406030204" pitchFamily="18" charset="0"/>
              </a:rPr>
              <a:t>De facto means by facts or by convention. The standards that are not approved by any organization but are widely used are De facto standards. These are established by manufacturers.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De jure: </a:t>
            </a:r>
            <a:r>
              <a:rPr lang="en-US" sz="1700" dirty="0">
                <a:latin typeface="Cambria" panose="02040503050406030204" pitchFamily="18" charset="0"/>
                <a:ea typeface="Cambria" panose="02040503050406030204" pitchFamily="18" charset="0"/>
              </a:rPr>
              <a:t>De jure means by law or by regulation. These are the standards that are recognized officially by an organization. </a:t>
            </a:r>
          </a:p>
        </p:txBody>
      </p:sp>
    </p:spTree>
    <p:extLst>
      <p:ext uri="{BB962C8B-B14F-4D97-AF65-F5344CB8AC3E}">
        <p14:creationId xmlns="" xmlns:p14="http://schemas.microsoft.com/office/powerpoint/2010/main" val="20344838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Circuit Switching</a:t>
            </a:r>
            <a:endParaRPr sz="2300" b="1" dirty="0">
              <a:solidFill>
                <a:srgbClr val="00A4B6"/>
              </a:solidFill>
              <a:latin typeface="Proxima Nova"/>
              <a:ea typeface="Proxima Nova"/>
              <a:cs typeface="Proxima Nova"/>
              <a:sym typeface="Proxima Nova"/>
            </a:endParaRPr>
          </a:p>
        </p:txBody>
      </p:sp>
      <p:graphicFrame>
        <p:nvGraphicFramePr>
          <p:cNvPr id="8" name="Content Placeholder 3">
            <a:extLst>
              <a:ext uri="{FF2B5EF4-FFF2-40B4-BE49-F238E27FC236}">
                <a16:creationId xmlns="" xmlns:a16="http://schemas.microsoft.com/office/drawing/2014/main" id="{14006A90-9131-8CB2-678D-2CDCC7198EA3}"/>
              </a:ext>
            </a:extLst>
          </p:cNvPr>
          <p:cNvGraphicFramePr>
            <a:graphicFrameLocks/>
          </p:cNvGraphicFramePr>
          <p:nvPr/>
        </p:nvGraphicFramePr>
        <p:xfrm>
          <a:off x="98822" y="777308"/>
          <a:ext cx="8946358" cy="72009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388620">
                <a:tc>
                  <a:txBody>
                    <a:bodyPr/>
                    <a:lstStyle/>
                    <a:p>
                      <a:pPr algn="ctr"/>
                      <a:r>
                        <a:rPr lang="en-US" sz="2100" b="1" dirty="0">
                          <a:latin typeface="Cambria" panose="02040503050406030204" pitchFamily="18" charset="0"/>
                          <a:ea typeface="Cambria" panose="02040503050406030204" pitchFamily="18" charset="0"/>
                        </a:rPr>
                        <a:t>Circuit Switching </a:t>
                      </a:r>
                      <a:endParaRPr lang="en-IN" sz="2100" b="1" dirty="0">
                        <a:latin typeface="Cambria" panose="02040503050406030204" pitchFamily="18" charset="0"/>
                        <a:ea typeface="Cambria" panose="02040503050406030204" pitchFamily="18" charset="0"/>
                      </a:endParaRPr>
                    </a:p>
                  </a:txBody>
                  <a:tcPr marL="68580" marR="68580" marT="34290" marB="34290">
                    <a:solidFill>
                      <a:srgbClr val="5430AA">
                        <a:alpha val="35000"/>
                      </a:srgbClr>
                    </a:solidFill>
                  </a:tcPr>
                </a:tc>
                <a:tc>
                  <a:txBody>
                    <a:bodyPr/>
                    <a:lstStyle/>
                    <a:p>
                      <a:pPr algn="ctr"/>
                      <a:r>
                        <a:rPr lang="en-US" sz="2100" b="1" dirty="0">
                          <a:latin typeface="Cambria" panose="02040503050406030204" pitchFamily="18" charset="0"/>
                          <a:ea typeface="Cambria" panose="02040503050406030204" pitchFamily="18" charset="0"/>
                        </a:rPr>
                        <a:t>Packet Switching</a:t>
                      </a:r>
                      <a:endParaRPr lang="en-IN" sz="2100" b="1" dirty="0">
                        <a:latin typeface="Cambria" panose="02040503050406030204" pitchFamily="18" charset="0"/>
                        <a:ea typeface="Cambria" panose="02040503050406030204" pitchFamily="18" charset="0"/>
                      </a:endParaRPr>
                    </a:p>
                  </a:txBody>
                  <a:tcPr marL="68580" marR="68580" marT="34290" marB="34290">
                    <a:solidFill>
                      <a:srgbClr val="5430AA">
                        <a:alpha val="35000"/>
                      </a:srgbClr>
                    </a:solidFill>
                  </a:tcPr>
                </a:tc>
                <a:extLst>
                  <a:ext uri="{0D108BD9-81ED-4DB2-BD59-A6C34878D82A}">
                    <a16:rowId xmlns="" xmlns:a16="http://schemas.microsoft.com/office/drawing/2014/main" val="10000"/>
                  </a:ext>
                </a:extLst>
              </a:tr>
              <a:tr h="331470">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It is a </a:t>
                      </a:r>
                      <a:r>
                        <a:rPr lang="en-IN" sz="1400" b="0" i="0" kern="1200" dirty="0">
                          <a:solidFill>
                            <a:srgbClr val="5430AA"/>
                          </a:solidFill>
                          <a:effectLst/>
                          <a:latin typeface="Cambria" panose="02040503050406030204" pitchFamily="18" charset="0"/>
                          <a:ea typeface="Cambria" panose="02040503050406030204" pitchFamily="18" charset="0"/>
                          <a:cs typeface="+mn-cs"/>
                        </a:rPr>
                        <a:t>connection</a:t>
                      </a:r>
                      <a:r>
                        <a:rPr lang="en-IN" sz="1400" b="0" i="0" kern="1200" dirty="0">
                          <a:solidFill>
                            <a:schemeClr val="tx1"/>
                          </a:solidFill>
                          <a:effectLst/>
                          <a:latin typeface="Cambria" panose="02040503050406030204" pitchFamily="18" charset="0"/>
                          <a:ea typeface="Cambria" panose="02040503050406030204" pitchFamily="18" charset="0"/>
                          <a:cs typeface="+mn-cs"/>
                        </a:rPr>
                        <a:t> oriented network switching technique.</a:t>
                      </a:r>
                      <a:endParaRPr lang="en-IN" sz="1400" dirty="0">
                        <a:latin typeface="Cambria" panose="02040503050406030204" pitchFamily="18" charset="0"/>
                        <a:ea typeface="Cambria" panose="02040503050406030204" pitchFamily="18" charset="0"/>
                      </a:endParaRPr>
                    </a:p>
                  </a:txBody>
                  <a:tcPr marL="68580" marR="68580" marT="34290" marB="34290"/>
                </a:tc>
                <a:tc>
                  <a:txBody>
                    <a:bodyPr/>
                    <a:lstStyle/>
                    <a:p>
                      <a:pPr fontAlgn="t"/>
                      <a:r>
                        <a:rPr lang="en-IN" sz="1400" dirty="0">
                          <a:effectLst/>
                          <a:latin typeface="Cambria" panose="02040503050406030204" pitchFamily="18" charset="0"/>
                          <a:ea typeface="Cambria" panose="02040503050406030204" pitchFamily="18" charset="0"/>
                        </a:rPr>
                        <a:t>It is a </a:t>
                      </a:r>
                      <a:r>
                        <a:rPr lang="en-IN" sz="1400" dirty="0">
                          <a:solidFill>
                            <a:srgbClr val="5430AA"/>
                          </a:solidFill>
                          <a:effectLst/>
                          <a:latin typeface="Cambria" panose="02040503050406030204" pitchFamily="18" charset="0"/>
                          <a:ea typeface="Cambria" panose="02040503050406030204" pitchFamily="18" charset="0"/>
                        </a:rPr>
                        <a:t>connectionless</a:t>
                      </a:r>
                      <a:r>
                        <a:rPr lang="en-IN" sz="1400" dirty="0">
                          <a:effectLst/>
                          <a:latin typeface="Cambria" panose="02040503050406030204" pitchFamily="18" charset="0"/>
                          <a:ea typeface="Cambria" panose="02040503050406030204" pitchFamily="18" charset="0"/>
                        </a:rPr>
                        <a:t> network switching technique.</a:t>
                      </a:r>
                    </a:p>
                  </a:txBody>
                  <a:tcPr marL="57150" marR="57150" marT="57150" marB="57150"/>
                </a:tc>
                <a:extLst>
                  <a:ext uri="{0D108BD9-81ED-4DB2-BD59-A6C34878D82A}">
                    <a16:rowId xmlns="" xmlns:a16="http://schemas.microsoft.com/office/drawing/2014/main" val="10001"/>
                  </a:ext>
                </a:extLst>
              </a:tr>
            </a:tbl>
          </a:graphicData>
        </a:graphic>
      </p:graphicFrame>
      <p:graphicFrame>
        <p:nvGraphicFramePr>
          <p:cNvPr id="9" name="Table 8">
            <a:extLst>
              <a:ext uri="{FF2B5EF4-FFF2-40B4-BE49-F238E27FC236}">
                <a16:creationId xmlns="" xmlns:a16="http://schemas.microsoft.com/office/drawing/2014/main" id="{43DD6276-F0C1-B215-9BE0-E647DCD18028}"/>
              </a:ext>
            </a:extLst>
          </p:cNvPr>
          <p:cNvGraphicFramePr>
            <a:graphicFrameLocks noGrp="1"/>
          </p:cNvGraphicFramePr>
          <p:nvPr/>
        </p:nvGraphicFramePr>
        <p:xfrm>
          <a:off x="98822" y="1494133"/>
          <a:ext cx="8946358" cy="72009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720090">
                <a:tc>
                  <a:txBody>
                    <a:bodyPr/>
                    <a:lstStyle/>
                    <a:p>
                      <a:r>
                        <a:rPr lang="en-IN" sz="1400" b="0" i="0" kern="1200" dirty="0">
                          <a:solidFill>
                            <a:srgbClr val="5430AA"/>
                          </a:solidFill>
                          <a:effectLst/>
                          <a:latin typeface="Cambria" panose="02040503050406030204" pitchFamily="18" charset="0"/>
                          <a:ea typeface="Cambria" panose="02040503050406030204" pitchFamily="18" charset="0"/>
                          <a:cs typeface="+mn-cs"/>
                        </a:rPr>
                        <a:t>Dedicated</a:t>
                      </a:r>
                      <a:r>
                        <a:rPr lang="en-IN" sz="1400" b="0" i="0" kern="1200" dirty="0">
                          <a:solidFill>
                            <a:schemeClr val="tx1"/>
                          </a:solidFill>
                          <a:effectLst/>
                          <a:latin typeface="Cambria" panose="02040503050406030204" pitchFamily="18" charset="0"/>
                          <a:ea typeface="Cambria" panose="02040503050406030204" pitchFamily="18" charset="0"/>
                          <a:cs typeface="+mn-cs"/>
                        </a:rPr>
                        <a:t> path has to be established between the source and the destination before transfer of data commences.</a:t>
                      </a:r>
                    </a:p>
                  </a:txBody>
                  <a:tcPr marL="68580" marR="68580" marT="34290" marB="34290">
                    <a:solidFill>
                      <a:srgbClr val="5430AA">
                        <a:alpha val="27000"/>
                      </a:srgbClr>
                    </a:solidFill>
                  </a:tcPr>
                </a:tc>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There is no need to establish a </a:t>
                      </a:r>
                      <a:r>
                        <a:rPr lang="en-IN" sz="1400" b="0" i="0" kern="1200" dirty="0">
                          <a:solidFill>
                            <a:srgbClr val="5430AA"/>
                          </a:solidFill>
                          <a:effectLst/>
                          <a:latin typeface="Cambria" panose="02040503050406030204" pitchFamily="18" charset="0"/>
                          <a:ea typeface="Cambria" panose="02040503050406030204" pitchFamily="18" charset="0"/>
                          <a:cs typeface="+mn-cs"/>
                        </a:rPr>
                        <a:t>dedicated</a:t>
                      </a:r>
                      <a:r>
                        <a:rPr lang="en-IN" sz="1400" b="0" i="0" kern="1200" dirty="0">
                          <a:solidFill>
                            <a:schemeClr val="tx1"/>
                          </a:solidFill>
                          <a:effectLst/>
                          <a:latin typeface="Cambria" panose="02040503050406030204" pitchFamily="18" charset="0"/>
                          <a:ea typeface="Cambria" panose="02040503050406030204" pitchFamily="18" charset="0"/>
                          <a:cs typeface="+mn-cs"/>
                        </a:rPr>
                        <a:t> path from the source to the destination.</a:t>
                      </a:r>
                    </a:p>
                  </a:txBody>
                  <a:tcPr marL="68580" marR="68580" marT="34290" marB="34290">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12" name="Table 11">
            <a:extLst>
              <a:ext uri="{FF2B5EF4-FFF2-40B4-BE49-F238E27FC236}">
                <a16:creationId xmlns="" xmlns:a16="http://schemas.microsoft.com/office/drawing/2014/main" id="{704BA5A8-A0D6-F1AD-B979-58C5AEE3C6A9}"/>
              </a:ext>
            </a:extLst>
          </p:cNvPr>
          <p:cNvGraphicFramePr>
            <a:graphicFrameLocks noGrp="1"/>
          </p:cNvGraphicFramePr>
          <p:nvPr/>
        </p:nvGraphicFramePr>
        <p:xfrm>
          <a:off x="98908" y="2210006"/>
          <a:ext cx="8946358" cy="28575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285750">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Data packets are routed along the </a:t>
                      </a:r>
                      <a:r>
                        <a:rPr lang="en-IN" sz="1400" b="0" i="0" kern="1200" dirty="0">
                          <a:solidFill>
                            <a:srgbClr val="5430AA"/>
                          </a:solidFill>
                          <a:effectLst/>
                          <a:latin typeface="Cambria" panose="02040503050406030204" pitchFamily="18" charset="0"/>
                          <a:ea typeface="Cambria" panose="02040503050406030204" pitchFamily="18" charset="0"/>
                          <a:cs typeface="+mn-cs"/>
                        </a:rPr>
                        <a:t>same</a:t>
                      </a:r>
                      <a:r>
                        <a:rPr lang="en-IN" sz="1400" b="0" i="0" kern="1200" dirty="0">
                          <a:solidFill>
                            <a:schemeClr val="tx1"/>
                          </a:solidFill>
                          <a:effectLst/>
                          <a:latin typeface="Cambria" panose="02040503050406030204" pitchFamily="18" charset="0"/>
                          <a:ea typeface="Cambria" panose="02040503050406030204" pitchFamily="18" charset="0"/>
                          <a:cs typeface="+mn-cs"/>
                        </a:rPr>
                        <a:t> dedicated path.</a:t>
                      </a:r>
                    </a:p>
                  </a:txBody>
                  <a:tcPr marL="68580" marR="68580" marT="34290" marB="34290">
                    <a:solidFill>
                      <a:schemeClr val="bg1"/>
                    </a:solidFill>
                  </a:tcPr>
                </a:tc>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Different data packets follow </a:t>
                      </a:r>
                      <a:r>
                        <a:rPr lang="en-IN" sz="1400" b="0" i="0" kern="1200" dirty="0">
                          <a:solidFill>
                            <a:srgbClr val="5430AA"/>
                          </a:solidFill>
                          <a:effectLst/>
                          <a:latin typeface="Cambria" panose="02040503050406030204" pitchFamily="18" charset="0"/>
                          <a:ea typeface="Cambria" panose="02040503050406030204" pitchFamily="18" charset="0"/>
                          <a:cs typeface="+mn-cs"/>
                        </a:rPr>
                        <a:t>different</a:t>
                      </a:r>
                      <a:r>
                        <a:rPr lang="en-IN" sz="1400" b="0" i="0" kern="1200" dirty="0">
                          <a:solidFill>
                            <a:schemeClr val="tx1"/>
                          </a:solidFill>
                          <a:effectLst/>
                          <a:latin typeface="Cambria" panose="02040503050406030204" pitchFamily="18" charset="0"/>
                          <a:ea typeface="Cambria" panose="02040503050406030204" pitchFamily="18" charset="0"/>
                          <a:cs typeface="+mn-cs"/>
                        </a:rPr>
                        <a:t> paths.</a:t>
                      </a:r>
                    </a:p>
                  </a:txBody>
                  <a:tcPr marL="68580" marR="68580" marT="34290" marB="34290"/>
                </a:tc>
                <a:extLst>
                  <a:ext uri="{0D108BD9-81ED-4DB2-BD59-A6C34878D82A}">
                    <a16:rowId xmlns="" xmlns:a16="http://schemas.microsoft.com/office/drawing/2014/main" val="10000"/>
                  </a:ext>
                </a:extLst>
              </a:tr>
            </a:tbl>
          </a:graphicData>
        </a:graphic>
      </p:graphicFrame>
      <p:graphicFrame>
        <p:nvGraphicFramePr>
          <p:cNvPr id="13" name="Table 12">
            <a:extLst>
              <a:ext uri="{FF2B5EF4-FFF2-40B4-BE49-F238E27FC236}">
                <a16:creationId xmlns="" xmlns:a16="http://schemas.microsoft.com/office/drawing/2014/main" id="{6D302755-BF81-9C34-956C-ACDE84349E22}"/>
              </a:ext>
            </a:extLst>
          </p:cNvPr>
          <p:cNvGraphicFramePr>
            <a:graphicFrameLocks noGrp="1"/>
          </p:cNvGraphicFramePr>
          <p:nvPr/>
        </p:nvGraphicFramePr>
        <p:xfrm>
          <a:off x="98908" y="2496939"/>
          <a:ext cx="8946358" cy="28575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285750">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Initially designed for </a:t>
                      </a:r>
                      <a:r>
                        <a:rPr lang="en-IN" sz="1400" b="0" i="0" kern="1200" dirty="0">
                          <a:solidFill>
                            <a:srgbClr val="5430AA"/>
                          </a:solidFill>
                          <a:effectLst/>
                          <a:latin typeface="Cambria" panose="02040503050406030204" pitchFamily="18" charset="0"/>
                          <a:ea typeface="Cambria" panose="02040503050406030204" pitchFamily="18" charset="0"/>
                          <a:cs typeface="+mn-cs"/>
                        </a:rPr>
                        <a:t>voice transfer</a:t>
                      </a:r>
                      <a:r>
                        <a:rPr lang="en-IN" sz="1400" b="0" i="0" kern="1200" dirty="0">
                          <a:solidFill>
                            <a:schemeClr val="tx1"/>
                          </a:solidFill>
                          <a:effectLst/>
                          <a:latin typeface="Cambria" panose="02040503050406030204" pitchFamily="18" charset="0"/>
                          <a:ea typeface="Cambria" panose="02040503050406030204" pitchFamily="18" charset="0"/>
                          <a:cs typeface="+mn-cs"/>
                        </a:rPr>
                        <a:t>.</a:t>
                      </a:r>
                    </a:p>
                  </a:txBody>
                  <a:tcPr marL="68580" marR="68580" marT="34290" marB="34290">
                    <a:solidFill>
                      <a:srgbClr val="5430AA">
                        <a:alpha val="27000"/>
                      </a:srgbClr>
                    </a:solidFill>
                  </a:tcPr>
                </a:tc>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Initially designed for </a:t>
                      </a:r>
                      <a:r>
                        <a:rPr lang="en-IN" sz="1400" b="0" i="0" kern="1200" dirty="0">
                          <a:solidFill>
                            <a:srgbClr val="5430AA"/>
                          </a:solidFill>
                          <a:effectLst/>
                          <a:latin typeface="Cambria" panose="02040503050406030204" pitchFamily="18" charset="0"/>
                          <a:ea typeface="Cambria" panose="02040503050406030204" pitchFamily="18" charset="0"/>
                          <a:cs typeface="+mn-cs"/>
                        </a:rPr>
                        <a:t>data transfer</a:t>
                      </a:r>
                      <a:r>
                        <a:rPr lang="en-IN" sz="1400" b="0" i="0" kern="1200" dirty="0">
                          <a:solidFill>
                            <a:schemeClr val="tx1"/>
                          </a:solidFill>
                          <a:effectLst/>
                          <a:latin typeface="Cambria" panose="02040503050406030204" pitchFamily="18" charset="0"/>
                          <a:ea typeface="Cambria" panose="02040503050406030204" pitchFamily="18" charset="0"/>
                          <a:cs typeface="+mn-cs"/>
                        </a:rPr>
                        <a:t>.</a:t>
                      </a:r>
                    </a:p>
                  </a:txBody>
                  <a:tcPr marL="68580" marR="68580" marT="34290" marB="34290">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14" name="Table 13">
            <a:extLst>
              <a:ext uri="{FF2B5EF4-FFF2-40B4-BE49-F238E27FC236}">
                <a16:creationId xmlns="" xmlns:a16="http://schemas.microsoft.com/office/drawing/2014/main" id="{D8DE1D42-0A7D-BFA6-D24E-F54C69A37B37}"/>
              </a:ext>
            </a:extLst>
          </p:cNvPr>
          <p:cNvGraphicFramePr>
            <a:graphicFrameLocks noGrp="1"/>
          </p:cNvGraphicFramePr>
          <p:nvPr/>
        </p:nvGraphicFramePr>
        <p:xfrm>
          <a:off x="98500" y="2776648"/>
          <a:ext cx="8946358" cy="28575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285750">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It is </a:t>
                      </a:r>
                      <a:r>
                        <a:rPr lang="en-IN" sz="1400" b="0" i="0" kern="1200" dirty="0">
                          <a:solidFill>
                            <a:srgbClr val="5430AA"/>
                          </a:solidFill>
                          <a:effectLst/>
                          <a:latin typeface="Cambria" panose="02040503050406030204" pitchFamily="18" charset="0"/>
                          <a:ea typeface="Cambria" panose="02040503050406030204" pitchFamily="18" charset="0"/>
                          <a:cs typeface="+mn-cs"/>
                        </a:rPr>
                        <a:t>not</a:t>
                      </a:r>
                      <a:r>
                        <a:rPr lang="en-IN" sz="1400" b="0" i="0" kern="1200" dirty="0">
                          <a:solidFill>
                            <a:schemeClr val="tx1"/>
                          </a:solidFill>
                          <a:effectLst/>
                          <a:latin typeface="Cambria" panose="02040503050406030204" pitchFamily="18" charset="0"/>
                          <a:ea typeface="Cambria" panose="02040503050406030204" pitchFamily="18" charset="0"/>
                          <a:cs typeface="+mn-cs"/>
                        </a:rPr>
                        <a:t> a store and forward transmission.</a:t>
                      </a:r>
                    </a:p>
                  </a:txBody>
                  <a:tcPr marL="68580" marR="68580" marT="34290" marB="34290"/>
                </a:tc>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It is store and forward transmission.</a:t>
                      </a:r>
                    </a:p>
                  </a:txBody>
                  <a:tcPr marL="68580" marR="68580" marT="34290" marB="34290"/>
                </a:tc>
                <a:extLst>
                  <a:ext uri="{0D108BD9-81ED-4DB2-BD59-A6C34878D82A}">
                    <a16:rowId xmlns="" xmlns:a16="http://schemas.microsoft.com/office/drawing/2014/main" val="10000"/>
                  </a:ext>
                </a:extLst>
              </a:tr>
            </a:tbl>
          </a:graphicData>
        </a:graphic>
      </p:graphicFrame>
      <p:graphicFrame>
        <p:nvGraphicFramePr>
          <p:cNvPr id="15" name="Table 14">
            <a:extLst>
              <a:ext uri="{FF2B5EF4-FFF2-40B4-BE49-F238E27FC236}">
                <a16:creationId xmlns="" xmlns:a16="http://schemas.microsoft.com/office/drawing/2014/main" id="{90B28679-3B96-9118-B028-4704B1A45907}"/>
              </a:ext>
            </a:extLst>
          </p:cNvPr>
          <p:cNvGraphicFramePr>
            <a:graphicFrameLocks noGrp="1"/>
          </p:cNvGraphicFramePr>
          <p:nvPr/>
        </p:nvGraphicFramePr>
        <p:xfrm>
          <a:off x="98822" y="3063580"/>
          <a:ext cx="8946358" cy="50292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502920">
                <a:tc>
                  <a:txBody>
                    <a:bodyPr/>
                    <a:lstStyle/>
                    <a:p>
                      <a:r>
                        <a:rPr lang="en-IN" sz="1400" dirty="0">
                          <a:latin typeface="Cambria" panose="02040503050406030204" pitchFamily="18" charset="0"/>
                          <a:ea typeface="Cambria" panose="02040503050406030204" pitchFamily="18" charset="0"/>
                        </a:rPr>
                        <a:t>Data is processed and transmitted by the </a:t>
                      </a:r>
                      <a:r>
                        <a:rPr lang="en-IN" sz="1400" dirty="0">
                          <a:solidFill>
                            <a:srgbClr val="5430AA"/>
                          </a:solidFill>
                          <a:latin typeface="Cambria" panose="02040503050406030204" pitchFamily="18" charset="0"/>
                          <a:ea typeface="Cambria" panose="02040503050406030204" pitchFamily="18" charset="0"/>
                        </a:rPr>
                        <a:t>source</a:t>
                      </a:r>
                      <a:r>
                        <a:rPr lang="en-IN" sz="1400" dirty="0">
                          <a:latin typeface="Cambria" panose="02040503050406030204" pitchFamily="18" charset="0"/>
                          <a:ea typeface="Cambria" panose="02040503050406030204" pitchFamily="18" charset="0"/>
                        </a:rPr>
                        <a:t> station</a:t>
                      </a:r>
                      <a:r>
                        <a:rPr lang="en-IN" sz="1400" baseline="0"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only.</a:t>
                      </a:r>
                    </a:p>
                  </a:txBody>
                  <a:tcPr marL="68580" marR="68580" marT="34290" marB="34290">
                    <a:solidFill>
                      <a:srgbClr val="5430AA">
                        <a:alpha val="27000"/>
                      </a:srgbClr>
                    </a:solidFill>
                  </a:tcPr>
                </a:tc>
                <a:tc>
                  <a:txBody>
                    <a:bodyPr/>
                    <a:lstStyle/>
                    <a:p>
                      <a:r>
                        <a:rPr lang="en-IN" sz="1400" dirty="0">
                          <a:latin typeface="Cambria" panose="02040503050406030204" pitchFamily="18" charset="0"/>
                          <a:ea typeface="Cambria" panose="02040503050406030204" pitchFamily="18" charset="0"/>
                        </a:rPr>
                        <a:t>Data is processed and transmitted, not only by the source station but at each </a:t>
                      </a:r>
                      <a:r>
                        <a:rPr lang="en-IN" sz="1400" dirty="0">
                          <a:solidFill>
                            <a:srgbClr val="5430AA"/>
                          </a:solidFill>
                          <a:latin typeface="Cambria" panose="02040503050406030204" pitchFamily="18" charset="0"/>
                          <a:ea typeface="Cambria" panose="02040503050406030204" pitchFamily="18" charset="0"/>
                        </a:rPr>
                        <a:t>switching station</a:t>
                      </a:r>
                      <a:r>
                        <a:rPr lang="en-IN" sz="1400" dirty="0">
                          <a:latin typeface="Cambria" panose="02040503050406030204" pitchFamily="18" charset="0"/>
                          <a:ea typeface="Cambria" panose="02040503050406030204" pitchFamily="18" charset="0"/>
                        </a:rPr>
                        <a:t>.</a:t>
                      </a:r>
                    </a:p>
                  </a:txBody>
                  <a:tcPr marL="68580" marR="68580" marT="34290" marB="34290">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16" name="Table 15">
            <a:extLst>
              <a:ext uri="{FF2B5EF4-FFF2-40B4-BE49-F238E27FC236}">
                <a16:creationId xmlns="" xmlns:a16="http://schemas.microsoft.com/office/drawing/2014/main" id="{C9D40872-B193-19EE-9760-D46C674C506D}"/>
              </a:ext>
            </a:extLst>
          </p:cNvPr>
          <p:cNvGraphicFramePr>
            <a:graphicFrameLocks noGrp="1"/>
          </p:cNvGraphicFramePr>
          <p:nvPr/>
        </p:nvGraphicFramePr>
        <p:xfrm>
          <a:off x="98822" y="3561871"/>
          <a:ext cx="8946358" cy="937260"/>
        </p:xfrm>
        <a:graphic>
          <a:graphicData uri="http://schemas.openxmlformats.org/drawingml/2006/table">
            <a:tbl>
              <a:tblPr firstRow="1" bandRow="1">
                <a:tableStyleId>{5940675A-B579-460E-94D1-54222C63F5DA}</a:tableStyleId>
              </a:tblPr>
              <a:tblGrid>
                <a:gridCol w="4473179">
                  <a:extLst>
                    <a:ext uri="{9D8B030D-6E8A-4147-A177-3AD203B41FA5}">
                      <a16:colId xmlns="" xmlns:a16="http://schemas.microsoft.com/office/drawing/2014/main" val="20000"/>
                    </a:ext>
                  </a:extLst>
                </a:gridCol>
                <a:gridCol w="4473179">
                  <a:extLst>
                    <a:ext uri="{9D8B030D-6E8A-4147-A177-3AD203B41FA5}">
                      <a16:colId xmlns="" xmlns:a16="http://schemas.microsoft.com/office/drawing/2014/main" val="20001"/>
                    </a:ext>
                  </a:extLst>
                </a:gridCol>
              </a:tblGrid>
              <a:tr h="937260">
                <a:tc>
                  <a:txBody>
                    <a:bodyPr/>
                    <a:lstStyle/>
                    <a:p>
                      <a:r>
                        <a:rPr lang="en-US" sz="1400" b="0" i="0" kern="1200" dirty="0">
                          <a:solidFill>
                            <a:schemeClr val="tx1"/>
                          </a:solidFill>
                          <a:effectLst/>
                          <a:latin typeface="Cambria" panose="02040503050406030204" pitchFamily="18" charset="0"/>
                          <a:ea typeface="Cambria" panose="02040503050406030204" pitchFamily="18" charset="0"/>
                          <a:cs typeface="+mn-cs"/>
                        </a:rPr>
                        <a:t>There are </a:t>
                      </a:r>
                      <a:r>
                        <a:rPr lang="en-US" sz="1400" b="0" i="0" kern="1200" dirty="0">
                          <a:solidFill>
                            <a:srgbClr val="5430AA"/>
                          </a:solidFill>
                          <a:effectLst/>
                          <a:latin typeface="Cambria" panose="02040503050406030204" pitchFamily="18" charset="0"/>
                          <a:ea typeface="Cambria" panose="02040503050406030204" pitchFamily="18" charset="0"/>
                          <a:cs typeface="+mn-cs"/>
                        </a:rPr>
                        <a:t>3</a:t>
                      </a:r>
                      <a:r>
                        <a:rPr lang="en-US" sz="1400" b="0" i="0" kern="1200" dirty="0">
                          <a:solidFill>
                            <a:schemeClr val="tx1"/>
                          </a:solidFill>
                          <a:effectLst/>
                          <a:latin typeface="Cambria" panose="02040503050406030204" pitchFamily="18" charset="0"/>
                          <a:ea typeface="Cambria" panose="02040503050406030204" pitchFamily="18" charset="0"/>
                          <a:cs typeface="+mn-cs"/>
                        </a:rPr>
                        <a:t> phases in circuit switching</a:t>
                      </a:r>
                    </a:p>
                    <a:p>
                      <a:r>
                        <a:rPr lang="en-US" sz="1400" b="0" i="0" kern="1200" dirty="0" err="1">
                          <a:solidFill>
                            <a:schemeClr val="tx1"/>
                          </a:solidFill>
                          <a:effectLst/>
                          <a:latin typeface="Cambria" panose="02040503050406030204" pitchFamily="18" charset="0"/>
                          <a:ea typeface="Cambria" panose="02040503050406030204" pitchFamily="18" charset="0"/>
                          <a:cs typeface="+mn-cs"/>
                        </a:rPr>
                        <a:t>i</a:t>
                      </a:r>
                      <a:r>
                        <a:rPr lang="en-IN" sz="1400" b="0" i="0" kern="1200" dirty="0">
                          <a:solidFill>
                            <a:schemeClr val="tx1"/>
                          </a:solidFill>
                          <a:effectLst/>
                          <a:latin typeface="Cambria" panose="02040503050406030204" pitchFamily="18" charset="0"/>
                          <a:ea typeface="Cambria" panose="02040503050406030204" pitchFamily="18" charset="0"/>
                          <a:cs typeface="+mn-cs"/>
                        </a:rPr>
                        <a:t>) Connection Establishment</a:t>
                      </a:r>
                      <a:r>
                        <a:rPr lang="en-IN" sz="1400" dirty="0">
                          <a:latin typeface="Cambria" panose="02040503050406030204" pitchFamily="18" charset="0"/>
                          <a:ea typeface="Cambria" panose="02040503050406030204" pitchFamily="18" charset="0"/>
                        </a:rPr>
                        <a:t/>
                      </a:r>
                      <a:br>
                        <a:rPr lang="en-IN" sz="1400" dirty="0">
                          <a:latin typeface="Cambria" panose="02040503050406030204" pitchFamily="18" charset="0"/>
                          <a:ea typeface="Cambria" panose="02040503050406030204" pitchFamily="18" charset="0"/>
                        </a:rPr>
                      </a:br>
                      <a:r>
                        <a:rPr lang="en-IN" sz="1400" b="0" i="0" kern="1200" dirty="0">
                          <a:solidFill>
                            <a:schemeClr val="tx1"/>
                          </a:solidFill>
                          <a:effectLst/>
                          <a:latin typeface="Cambria" panose="02040503050406030204" pitchFamily="18" charset="0"/>
                          <a:ea typeface="Cambria" panose="02040503050406030204" pitchFamily="18" charset="0"/>
                          <a:cs typeface="+mn-cs"/>
                        </a:rPr>
                        <a:t>ii) Data Transfer</a:t>
                      </a:r>
                      <a:r>
                        <a:rPr lang="en-IN" sz="1400" dirty="0">
                          <a:latin typeface="Cambria" panose="02040503050406030204" pitchFamily="18" charset="0"/>
                          <a:ea typeface="Cambria" panose="02040503050406030204" pitchFamily="18" charset="0"/>
                        </a:rPr>
                        <a:t/>
                      </a:r>
                      <a:br>
                        <a:rPr lang="en-IN" sz="1400" dirty="0">
                          <a:latin typeface="Cambria" panose="02040503050406030204" pitchFamily="18" charset="0"/>
                          <a:ea typeface="Cambria" panose="02040503050406030204" pitchFamily="18" charset="0"/>
                        </a:rPr>
                      </a:br>
                      <a:r>
                        <a:rPr lang="en-IN" sz="1400" b="0" i="0" kern="1200" dirty="0">
                          <a:solidFill>
                            <a:schemeClr val="tx1"/>
                          </a:solidFill>
                          <a:effectLst/>
                          <a:latin typeface="Cambria" panose="02040503050406030204" pitchFamily="18" charset="0"/>
                          <a:ea typeface="Cambria" panose="02040503050406030204" pitchFamily="18" charset="0"/>
                          <a:cs typeface="+mn-cs"/>
                        </a:rPr>
                        <a:t>iii) Connection Released</a:t>
                      </a:r>
                      <a:endParaRPr lang="en-IN" sz="1400" dirty="0">
                        <a:latin typeface="Cambria" panose="02040503050406030204" pitchFamily="18" charset="0"/>
                        <a:ea typeface="Cambria" panose="02040503050406030204" pitchFamily="18" charset="0"/>
                      </a:endParaRPr>
                    </a:p>
                  </a:txBody>
                  <a:tcPr marL="68580" marR="68580" marT="34290" marB="34290"/>
                </a:tc>
                <a:tc>
                  <a:txBody>
                    <a:body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In Packet switching </a:t>
                      </a:r>
                      <a:r>
                        <a:rPr lang="en-IN" sz="1400" b="0" i="0" kern="1200" dirty="0">
                          <a:solidFill>
                            <a:srgbClr val="5430AA"/>
                          </a:solidFill>
                          <a:effectLst/>
                          <a:latin typeface="Cambria" panose="02040503050406030204" pitchFamily="18" charset="0"/>
                          <a:ea typeface="Cambria" panose="02040503050406030204" pitchFamily="18" charset="0"/>
                          <a:cs typeface="+mn-cs"/>
                        </a:rPr>
                        <a:t>directly</a:t>
                      </a:r>
                      <a:r>
                        <a:rPr lang="en-IN" sz="1400" b="0" i="0" kern="1200" dirty="0">
                          <a:solidFill>
                            <a:schemeClr val="tx1"/>
                          </a:solidFill>
                          <a:effectLst/>
                          <a:latin typeface="Cambria" panose="02040503050406030204" pitchFamily="18" charset="0"/>
                          <a:ea typeface="Cambria" panose="02040503050406030204" pitchFamily="18" charset="0"/>
                          <a:cs typeface="+mn-cs"/>
                        </a:rPr>
                        <a:t> data transfer takes place.</a:t>
                      </a:r>
                      <a:endParaRPr lang="en-IN" sz="1400" dirty="0">
                        <a:latin typeface="Cambria" panose="02040503050406030204" pitchFamily="18" charset="0"/>
                        <a:ea typeface="Cambria" panose="02040503050406030204" pitchFamily="18" charset="0"/>
                      </a:endParaRPr>
                    </a:p>
                  </a:txBody>
                  <a:tcPr marL="68580" marR="68580" marT="34290" marB="34290">
                    <a:solidFill>
                      <a:schemeClr val="bg1"/>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 xmlns:p14="http://schemas.microsoft.com/office/powerpoint/2010/main" val="10059450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Transmission Media</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155631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Transmission Media</a:t>
            </a:r>
          </a:p>
        </p:txBody>
      </p:sp>
      <p:sp>
        <p:nvSpPr>
          <p:cNvPr id="71" name="Google Shape;71;p15"/>
          <p:cNvSpPr txBox="1"/>
          <p:nvPr/>
        </p:nvSpPr>
        <p:spPr>
          <a:xfrm>
            <a:off x="127221" y="685897"/>
            <a:ext cx="8900542" cy="4339619"/>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transmission medium is a physical path between the transmitter and the receiver i.e. it is the channel through which data is sent from one place to another.</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main functionality of the transmission media is to carry the information in the form of bits.</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characteristics and quality of data transmission are determined by the characteristics of medium and signal.</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Different transmission media have different properties such as bandwidth, delay, cost and ease of installation and maintenance.</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Transmission media is divided into two types: wired media and wireless media. In wired media,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medium characteristics </a:t>
            </a:r>
            <a:r>
              <a:rPr lang="en-US" sz="1800" dirty="0">
                <a:solidFill>
                  <a:schemeClr val="tx1"/>
                </a:solidFill>
                <a:latin typeface="Cambria" panose="02040503050406030204" pitchFamily="18" charset="0"/>
                <a:ea typeface="Cambria" panose="02040503050406030204" pitchFamily="18" charset="0"/>
                <a:cs typeface="Proxima Nova"/>
                <a:sym typeface="Proxima Nova"/>
              </a:rPr>
              <a:t>are more important whereas, in wireless media,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signal characteristics </a:t>
            </a:r>
            <a:r>
              <a:rPr lang="en-US" sz="1800" dirty="0">
                <a:solidFill>
                  <a:schemeClr val="tx1"/>
                </a:solidFill>
                <a:latin typeface="Cambria" panose="02040503050406030204" pitchFamily="18" charset="0"/>
                <a:ea typeface="Cambria" panose="02040503050406030204" pitchFamily="18" charset="0"/>
                <a:cs typeface="Proxima Nova"/>
                <a:sym typeface="Proxima Nova"/>
              </a:rPr>
              <a:t>are more important.</a:t>
            </a:r>
          </a:p>
        </p:txBody>
      </p:sp>
    </p:spTree>
    <p:extLst>
      <p:ext uri="{BB962C8B-B14F-4D97-AF65-F5344CB8AC3E}">
        <p14:creationId xmlns="" xmlns:p14="http://schemas.microsoft.com/office/powerpoint/2010/main" val="9157820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 xmlns:a16="http://schemas.microsoft.com/office/drawing/2014/main" id="{78CD2057-ECA6-660B-6DB8-AFE0AF92DE90}"/>
              </a:ext>
            </a:extLst>
          </p:cNvPr>
          <p:cNvGrpSpPr/>
          <p:nvPr/>
        </p:nvGrpSpPr>
        <p:grpSpPr>
          <a:xfrm>
            <a:off x="-7418" y="0"/>
            <a:ext cx="9151418" cy="5143500"/>
            <a:chOff x="-9891" y="0"/>
            <a:chExt cx="12201891" cy="685800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grpSp>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Classification of Transmission Media</a:t>
            </a:r>
          </a:p>
        </p:txBody>
      </p:sp>
      <p:sp>
        <p:nvSpPr>
          <p:cNvPr id="80" name="Rounded Rectangle 11">
            <a:extLst>
              <a:ext uri="{FF2B5EF4-FFF2-40B4-BE49-F238E27FC236}">
                <a16:creationId xmlns="" xmlns:a16="http://schemas.microsoft.com/office/drawing/2014/main" id="{D3A5D0DE-53E7-E0DE-9144-9999ACD1D793}"/>
              </a:ext>
            </a:extLst>
          </p:cNvPr>
          <p:cNvSpPr/>
          <p:nvPr/>
        </p:nvSpPr>
        <p:spPr>
          <a:xfrm>
            <a:off x="7681183" y="291268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Infrared</a:t>
            </a:r>
          </a:p>
        </p:txBody>
      </p:sp>
      <p:sp>
        <p:nvSpPr>
          <p:cNvPr id="81" name="Rounded Rectangle 10">
            <a:extLst>
              <a:ext uri="{FF2B5EF4-FFF2-40B4-BE49-F238E27FC236}">
                <a16:creationId xmlns="" xmlns:a16="http://schemas.microsoft.com/office/drawing/2014/main" id="{9F4A135D-392B-B315-E1FA-17E67E343B97}"/>
              </a:ext>
            </a:extLst>
          </p:cNvPr>
          <p:cNvSpPr/>
          <p:nvPr/>
        </p:nvSpPr>
        <p:spPr>
          <a:xfrm>
            <a:off x="6224251" y="291268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Micro waves</a:t>
            </a:r>
          </a:p>
        </p:txBody>
      </p:sp>
      <p:sp>
        <p:nvSpPr>
          <p:cNvPr id="82" name="Rounded Rectangle 9">
            <a:extLst>
              <a:ext uri="{FF2B5EF4-FFF2-40B4-BE49-F238E27FC236}">
                <a16:creationId xmlns="" xmlns:a16="http://schemas.microsoft.com/office/drawing/2014/main" id="{588CB4CA-E0C1-1937-869C-07F2EF7FB0AD}"/>
              </a:ext>
            </a:extLst>
          </p:cNvPr>
          <p:cNvSpPr/>
          <p:nvPr/>
        </p:nvSpPr>
        <p:spPr>
          <a:xfrm>
            <a:off x="4746042" y="291268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Radio waves</a:t>
            </a:r>
          </a:p>
        </p:txBody>
      </p:sp>
      <p:sp>
        <p:nvSpPr>
          <p:cNvPr id="84" name="Rounded Rectangle 3">
            <a:extLst>
              <a:ext uri="{FF2B5EF4-FFF2-40B4-BE49-F238E27FC236}">
                <a16:creationId xmlns="" xmlns:a16="http://schemas.microsoft.com/office/drawing/2014/main" id="{1F23B73D-68CA-F5C6-F0C2-BB28C3B589E2}"/>
              </a:ext>
            </a:extLst>
          </p:cNvPr>
          <p:cNvSpPr/>
          <p:nvPr/>
        </p:nvSpPr>
        <p:spPr>
          <a:xfrm>
            <a:off x="3893344" y="76092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Transmission Media</a:t>
            </a:r>
          </a:p>
        </p:txBody>
      </p:sp>
      <p:sp>
        <p:nvSpPr>
          <p:cNvPr id="85" name="Rounded Rectangle 4">
            <a:extLst>
              <a:ext uri="{FF2B5EF4-FFF2-40B4-BE49-F238E27FC236}">
                <a16:creationId xmlns="" xmlns:a16="http://schemas.microsoft.com/office/drawing/2014/main" id="{C613C464-930A-B4C7-BDF2-B70A21158BE8}"/>
              </a:ext>
            </a:extLst>
          </p:cNvPr>
          <p:cNvSpPr/>
          <p:nvPr/>
        </p:nvSpPr>
        <p:spPr>
          <a:xfrm>
            <a:off x="1894431" y="1756970"/>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Guided </a:t>
            </a:r>
          </a:p>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Media</a:t>
            </a:r>
          </a:p>
        </p:txBody>
      </p:sp>
      <p:sp>
        <p:nvSpPr>
          <p:cNvPr id="86" name="Rounded Rectangle 5">
            <a:extLst>
              <a:ext uri="{FF2B5EF4-FFF2-40B4-BE49-F238E27FC236}">
                <a16:creationId xmlns="" xmlns:a16="http://schemas.microsoft.com/office/drawing/2014/main" id="{EE3E9389-D9D3-86F8-DAB6-C76D476D7C4A}"/>
              </a:ext>
            </a:extLst>
          </p:cNvPr>
          <p:cNvSpPr/>
          <p:nvPr/>
        </p:nvSpPr>
        <p:spPr>
          <a:xfrm>
            <a:off x="5643562" y="1817259"/>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Unguided </a:t>
            </a:r>
          </a:p>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Media</a:t>
            </a:r>
          </a:p>
        </p:txBody>
      </p:sp>
      <p:sp>
        <p:nvSpPr>
          <p:cNvPr id="87" name="Rounded Rectangle 6">
            <a:extLst>
              <a:ext uri="{FF2B5EF4-FFF2-40B4-BE49-F238E27FC236}">
                <a16:creationId xmlns="" xmlns:a16="http://schemas.microsoft.com/office/drawing/2014/main" id="{1CBAF6CC-BF18-252B-7345-D35D02B6F707}"/>
              </a:ext>
            </a:extLst>
          </p:cNvPr>
          <p:cNvSpPr/>
          <p:nvPr/>
        </p:nvSpPr>
        <p:spPr>
          <a:xfrm>
            <a:off x="186211" y="291268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Co-axial Cable </a:t>
            </a:r>
          </a:p>
        </p:txBody>
      </p:sp>
      <p:sp>
        <p:nvSpPr>
          <p:cNvPr id="88" name="Rounded Rectangle 7">
            <a:extLst>
              <a:ext uri="{FF2B5EF4-FFF2-40B4-BE49-F238E27FC236}">
                <a16:creationId xmlns="" xmlns:a16="http://schemas.microsoft.com/office/drawing/2014/main" id="{6247337D-ACE6-2B2A-67D7-F93CC62BB040}"/>
              </a:ext>
            </a:extLst>
          </p:cNvPr>
          <p:cNvSpPr/>
          <p:nvPr/>
        </p:nvSpPr>
        <p:spPr>
          <a:xfrm>
            <a:off x="1648246" y="291268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Fibre Optics</a:t>
            </a:r>
          </a:p>
        </p:txBody>
      </p:sp>
      <p:sp>
        <p:nvSpPr>
          <p:cNvPr id="89" name="Rounded Rectangle 8">
            <a:extLst>
              <a:ext uri="{FF2B5EF4-FFF2-40B4-BE49-F238E27FC236}">
                <a16:creationId xmlns="" xmlns:a16="http://schemas.microsoft.com/office/drawing/2014/main" id="{41077AE9-2338-D773-011F-1AE40B50ADB8}"/>
              </a:ext>
            </a:extLst>
          </p:cNvPr>
          <p:cNvSpPr/>
          <p:nvPr/>
        </p:nvSpPr>
        <p:spPr>
          <a:xfrm>
            <a:off x="3110281" y="2912687"/>
            <a:ext cx="1357313" cy="600075"/>
          </a:xfrm>
          <a:prstGeom prst="roundRect">
            <a:avLst/>
          </a:prstGeom>
          <a:solidFill>
            <a:srgbClr val="CC99FF">
              <a:alpha val="27000"/>
            </a:srgbClr>
          </a:solidFill>
          <a:ln w="12700" cap="flat" cmpd="sng" algn="ctr">
            <a:solidFill>
              <a:srgbClr val="5430AA"/>
            </a:solidFill>
            <a:prstDash val="solid"/>
            <a:miter lim="800000"/>
          </a:ln>
          <a:effectLst/>
        </p:spPr>
        <p:txBody>
          <a:bodyPr rtlCol="0" anchor="ctr"/>
          <a:lstStyle/>
          <a:p>
            <a:pPr algn="ctr" defTabSz="685800">
              <a:buClrTx/>
              <a:defRPr/>
            </a:pPr>
            <a:r>
              <a:rPr lang="en-IN" sz="1350" kern="1200" dirty="0">
                <a:solidFill>
                  <a:srgbClr val="5430AA"/>
                </a:solidFill>
                <a:latin typeface="Cambria" panose="02040503050406030204" pitchFamily="18" charset="0"/>
                <a:ea typeface="Cambria" panose="02040503050406030204" pitchFamily="18" charset="0"/>
                <a:cs typeface="+mn-cs"/>
              </a:rPr>
              <a:t>Twisted Pair</a:t>
            </a:r>
          </a:p>
        </p:txBody>
      </p:sp>
      <p:cxnSp>
        <p:nvCxnSpPr>
          <p:cNvPr id="90" name="Elbow Connector 17">
            <a:extLst>
              <a:ext uri="{FF2B5EF4-FFF2-40B4-BE49-F238E27FC236}">
                <a16:creationId xmlns="" xmlns:a16="http://schemas.microsoft.com/office/drawing/2014/main" id="{89D2FBD6-DB77-46B1-2DD0-1EE36DA34F05}"/>
              </a:ext>
            </a:extLst>
          </p:cNvPr>
          <p:cNvCxnSpPr>
            <a:stCxn id="84" idx="2"/>
            <a:endCxn id="85" idx="0"/>
          </p:cNvCxnSpPr>
          <p:nvPr/>
        </p:nvCxnSpPr>
        <p:spPr>
          <a:xfrm rot="5400000">
            <a:off x="3374561" y="559530"/>
            <a:ext cx="395968" cy="1998913"/>
          </a:xfrm>
          <a:prstGeom prst="bentConnector3">
            <a:avLst/>
          </a:prstGeom>
          <a:noFill/>
          <a:ln w="6350" cap="flat" cmpd="sng" algn="ctr">
            <a:solidFill>
              <a:srgbClr val="5430AA"/>
            </a:solidFill>
            <a:prstDash val="solid"/>
            <a:miter lim="800000"/>
            <a:tailEnd type="triangle"/>
          </a:ln>
          <a:effectLst/>
        </p:spPr>
      </p:cxnSp>
      <p:cxnSp>
        <p:nvCxnSpPr>
          <p:cNvPr id="91" name="Elbow Connector 19">
            <a:extLst>
              <a:ext uri="{FF2B5EF4-FFF2-40B4-BE49-F238E27FC236}">
                <a16:creationId xmlns="" xmlns:a16="http://schemas.microsoft.com/office/drawing/2014/main" id="{46185AC7-95DF-7B0F-34B3-A57AB55D0AD0}"/>
              </a:ext>
            </a:extLst>
          </p:cNvPr>
          <p:cNvCxnSpPr>
            <a:stCxn id="84" idx="2"/>
            <a:endCxn id="86" idx="0"/>
          </p:cNvCxnSpPr>
          <p:nvPr/>
        </p:nvCxnSpPr>
        <p:spPr>
          <a:xfrm rot="16200000" flipH="1">
            <a:off x="5218981" y="714021"/>
            <a:ext cx="456257" cy="1750219"/>
          </a:xfrm>
          <a:prstGeom prst="bentConnector3">
            <a:avLst>
              <a:gd name="adj1" fmla="val 43737"/>
            </a:avLst>
          </a:prstGeom>
          <a:noFill/>
          <a:ln w="6350" cap="flat" cmpd="sng" algn="ctr">
            <a:solidFill>
              <a:srgbClr val="5430AA"/>
            </a:solidFill>
            <a:prstDash val="solid"/>
            <a:miter lim="800000"/>
            <a:tailEnd type="triangle"/>
          </a:ln>
          <a:effectLst/>
        </p:spPr>
      </p:cxnSp>
      <p:cxnSp>
        <p:nvCxnSpPr>
          <p:cNvPr id="92" name="Elbow Connector 22">
            <a:extLst>
              <a:ext uri="{FF2B5EF4-FFF2-40B4-BE49-F238E27FC236}">
                <a16:creationId xmlns="" xmlns:a16="http://schemas.microsoft.com/office/drawing/2014/main" id="{BAD542EF-5CD3-AFB9-5065-666974F3D5AD}"/>
              </a:ext>
            </a:extLst>
          </p:cNvPr>
          <p:cNvCxnSpPr>
            <a:stCxn id="85" idx="2"/>
            <a:endCxn id="87" idx="0"/>
          </p:cNvCxnSpPr>
          <p:nvPr/>
        </p:nvCxnSpPr>
        <p:spPr>
          <a:xfrm rot="5400000">
            <a:off x="1441157" y="1780756"/>
            <a:ext cx="555643" cy="1708220"/>
          </a:xfrm>
          <a:prstGeom prst="bentConnector3">
            <a:avLst/>
          </a:prstGeom>
          <a:noFill/>
          <a:ln w="6350" cap="flat" cmpd="sng" algn="ctr">
            <a:solidFill>
              <a:srgbClr val="5430AA"/>
            </a:solidFill>
            <a:prstDash val="solid"/>
            <a:miter lim="800000"/>
            <a:tailEnd type="triangle"/>
          </a:ln>
          <a:effectLst/>
        </p:spPr>
      </p:cxnSp>
      <p:cxnSp>
        <p:nvCxnSpPr>
          <p:cNvPr id="93" name="Elbow Connector 24">
            <a:extLst>
              <a:ext uri="{FF2B5EF4-FFF2-40B4-BE49-F238E27FC236}">
                <a16:creationId xmlns="" xmlns:a16="http://schemas.microsoft.com/office/drawing/2014/main" id="{C15F7820-7F49-8B09-79D3-DFFBC53FB076}"/>
              </a:ext>
            </a:extLst>
          </p:cNvPr>
          <p:cNvCxnSpPr>
            <a:stCxn id="85" idx="2"/>
            <a:endCxn id="89" idx="0"/>
          </p:cNvCxnSpPr>
          <p:nvPr/>
        </p:nvCxnSpPr>
        <p:spPr>
          <a:xfrm rot="16200000" flipH="1">
            <a:off x="2903192" y="2026940"/>
            <a:ext cx="555643" cy="1215851"/>
          </a:xfrm>
          <a:prstGeom prst="bentConnector3">
            <a:avLst/>
          </a:prstGeom>
          <a:noFill/>
          <a:ln w="6350" cap="flat" cmpd="sng" algn="ctr">
            <a:solidFill>
              <a:srgbClr val="5430AA"/>
            </a:solidFill>
            <a:prstDash val="solid"/>
            <a:miter lim="800000"/>
            <a:tailEnd type="triangle"/>
          </a:ln>
          <a:effectLst/>
        </p:spPr>
      </p:cxnSp>
      <p:cxnSp>
        <p:nvCxnSpPr>
          <p:cNvPr id="94" name="Elbow Connector 26">
            <a:extLst>
              <a:ext uri="{FF2B5EF4-FFF2-40B4-BE49-F238E27FC236}">
                <a16:creationId xmlns="" xmlns:a16="http://schemas.microsoft.com/office/drawing/2014/main" id="{743C0C66-8420-3495-5441-90BD2D98DA99}"/>
              </a:ext>
            </a:extLst>
          </p:cNvPr>
          <p:cNvCxnSpPr>
            <a:stCxn id="85" idx="2"/>
            <a:endCxn id="88" idx="0"/>
          </p:cNvCxnSpPr>
          <p:nvPr/>
        </p:nvCxnSpPr>
        <p:spPr>
          <a:xfrm rot="5400000">
            <a:off x="2172174" y="2511773"/>
            <a:ext cx="555643" cy="246185"/>
          </a:xfrm>
          <a:prstGeom prst="bentConnector3">
            <a:avLst/>
          </a:prstGeom>
          <a:noFill/>
          <a:ln w="6350" cap="flat" cmpd="sng" algn="ctr">
            <a:solidFill>
              <a:srgbClr val="5430AA"/>
            </a:solidFill>
            <a:prstDash val="solid"/>
            <a:miter lim="800000"/>
            <a:tailEnd type="triangle"/>
          </a:ln>
          <a:effectLst/>
        </p:spPr>
      </p:cxnSp>
      <p:cxnSp>
        <p:nvCxnSpPr>
          <p:cNvPr id="95" name="Elbow Connector 28">
            <a:extLst>
              <a:ext uri="{FF2B5EF4-FFF2-40B4-BE49-F238E27FC236}">
                <a16:creationId xmlns="" xmlns:a16="http://schemas.microsoft.com/office/drawing/2014/main" id="{71CC3DCB-061B-FBAE-B00B-E0482F523249}"/>
              </a:ext>
            </a:extLst>
          </p:cNvPr>
          <p:cNvCxnSpPr>
            <a:stCxn id="86" idx="2"/>
            <a:endCxn id="82" idx="0"/>
          </p:cNvCxnSpPr>
          <p:nvPr/>
        </p:nvCxnSpPr>
        <p:spPr>
          <a:xfrm rot="5400000">
            <a:off x="5625783" y="2216250"/>
            <a:ext cx="495353" cy="897521"/>
          </a:xfrm>
          <a:prstGeom prst="bentConnector3">
            <a:avLst/>
          </a:prstGeom>
          <a:noFill/>
          <a:ln w="6350" cap="flat" cmpd="sng" algn="ctr">
            <a:solidFill>
              <a:srgbClr val="5430AA"/>
            </a:solidFill>
            <a:prstDash val="solid"/>
            <a:miter lim="800000"/>
            <a:tailEnd type="triangle"/>
          </a:ln>
          <a:effectLst/>
        </p:spPr>
      </p:cxnSp>
      <p:cxnSp>
        <p:nvCxnSpPr>
          <p:cNvPr id="96" name="Elbow Connector 30">
            <a:extLst>
              <a:ext uri="{FF2B5EF4-FFF2-40B4-BE49-F238E27FC236}">
                <a16:creationId xmlns="" xmlns:a16="http://schemas.microsoft.com/office/drawing/2014/main" id="{062CC1EC-245B-3D5F-C8D0-1660CE53A501}"/>
              </a:ext>
            </a:extLst>
          </p:cNvPr>
          <p:cNvCxnSpPr>
            <a:stCxn id="86" idx="2"/>
            <a:endCxn id="81" idx="0"/>
          </p:cNvCxnSpPr>
          <p:nvPr/>
        </p:nvCxnSpPr>
        <p:spPr>
          <a:xfrm rot="16200000" flipH="1">
            <a:off x="6364887" y="2374666"/>
            <a:ext cx="495353" cy="580688"/>
          </a:xfrm>
          <a:prstGeom prst="bentConnector3">
            <a:avLst/>
          </a:prstGeom>
          <a:noFill/>
          <a:ln w="6350" cap="flat" cmpd="sng" algn="ctr">
            <a:solidFill>
              <a:srgbClr val="5430AA"/>
            </a:solidFill>
            <a:prstDash val="solid"/>
            <a:miter lim="800000"/>
            <a:tailEnd type="triangle"/>
          </a:ln>
          <a:effectLst/>
        </p:spPr>
      </p:cxnSp>
      <p:cxnSp>
        <p:nvCxnSpPr>
          <p:cNvPr id="97" name="Elbow Connector 32">
            <a:extLst>
              <a:ext uri="{FF2B5EF4-FFF2-40B4-BE49-F238E27FC236}">
                <a16:creationId xmlns="" xmlns:a16="http://schemas.microsoft.com/office/drawing/2014/main" id="{7905D316-7E44-1312-7126-D82F683613E1}"/>
              </a:ext>
            </a:extLst>
          </p:cNvPr>
          <p:cNvCxnSpPr>
            <a:stCxn id="86" idx="2"/>
            <a:endCxn id="80" idx="0"/>
          </p:cNvCxnSpPr>
          <p:nvPr/>
        </p:nvCxnSpPr>
        <p:spPr>
          <a:xfrm rot="16200000" flipH="1">
            <a:off x="7093354" y="1646200"/>
            <a:ext cx="495353" cy="2037621"/>
          </a:xfrm>
          <a:prstGeom prst="bentConnector3">
            <a:avLst/>
          </a:prstGeom>
          <a:noFill/>
          <a:ln w="6350" cap="flat" cmpd="sng" algn="ctr">
            <a:solidFill>
              <a:srgbClr val="5430AA"/>
            </a:solidFill>
            <a:prstDash val="solid"/>
            <a:miter lim="800000"/>
            <a:tailEnd type="triangle"/>
          </a:ln>
          <a:effectLst/>
        </p:spPr>
      </p:cxnSp>
      <p:pic>
        <p:nvPicPr>
          <p:cNvPr id="98" name="Picture 97">
            <a:extLst>
              <a:ext uri="{FF2B5EF4-FFF2-40B4-BE49-F238E27FC236}">
                <a16:creationId xmlns="" xmlns:a16="http://schemas.microsoft.com/office/drawing/2014/main" id="{5409D339-4944-04A4-C6CB-458C5EA15694}"/>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92264" y="3657258"/>
            <a:ext cx="1349967" cy="930652"/>
          </a:xfrm>
          <a:prstGeom prst="rect">
            <a:avLst/>
          </a:prstGeom>
        </p:spPr>
      </p:pic>
      <p:pic>
        <p:nvPicPr>
          <p:cNvPr id="99" name="Picture 98">
            <a:extLst>
              <a:ext uri="{FF2B5EF4-FFF2-40B4-BE49-F238E27FC236}">
                <a16:creationId xmlns="" xmlns:a16="http://schemas.microsoft.com/office/drawing/2014/main" id="{53CCC301-278B-EB34-5463-26FA83A8BEE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647600" y="3722371"/>
            <a:ext cx="1357313" cy="863636"/>
          </a:xfrm>
          <a:prstGeom prst="rect">
            <a:avLst/>
          </a:prstGeom>
        </p:spPr>
      </p:pic>
      <p:pic>
        <p:nvPicPr>
          <p:cNvPr id="100" name="Picture 99">
            <a:extLst>
              <a:ext uri="{FF2B5EF4-FFF2-40B4-BE49-F238E27FC236}">
                <a16:creationId xmlns="" xmlns:a16="http://schemas.microsoft.com/office/drawing/2014/main" id="{60ED21F7-50A4-C366-C1CD-7517A2C6ECFE}"/>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3110281" y="3788772"/>
            <a:ext cx="1357313" cy="704795"/>
          </a:xfrm>
          <a:prstGeom prst="rect">
            <a:avLst/>
          </a:prstGeom>
        </p:spPr>
      </p:pic>
      <p:sp>
        <p:nvSpPr>
          <p:cNvPr id="101" name="Rounded Rectangular Callout 50">
            <a:extLst>
              <a:ext uri="{FF2B5EF4-FFF2-40B4-BE49-F238E27FC236}">
                <a16:creationId xmlns="" xmlns:a16="http://schemas.microsoft.com/office/drawing/2014/main" id="{0FC7DE54-611A-4757-190E-FF90F7E28D5C}"/>
              </a:ext>
            </a:extLst>
          </p:cNvPr>
          <p:cNvSpPr/>
          <p:nvPr/>
        </p:nvSpPr>
        <p:spPr>
          <a:xfrm>
            <a:off x="184936" y="759328"/>
            <a:ext cx="3440396" cy="431204"/>
          </a:xfrm>
          <a:prstGeom prst="wedgeRoundRectCallout">
            <a:avLst>
              <a:gd name="adj1" fmla="val 56354"/>
              <a:gd name="adj2" fmla="val -21001"/>
              <a:gd name="adj3" fmla="val 16667"/>
            </a:avLst>
          </a:prstGeom>
          <a:solidFill>
            <a:srgbClr val="CC99FF">
              <a:alpha val="7000"/>
            </a:srgbClr>
          </a:solidFill>
          <a:ln w="12700" cap="flat" cmpd="sng" algn="ctr">
            <a:solidFill>
              <a:srgbClr val="212121">
                <a:lumMod val="50000"/>
                <a:lumOff val="50000"/>
              </a:srgbClr>
            </a:solidFill>
            <a:prstDash val="dash"/>
            <a:miter lim="800000"/>
          </a:ln>
          <a:effectLst/>
        </p:spPr>
        <p:txBody>
          <a:bodyPr rtlCol="0" anchor="ctr"/>
          <a:lstStyle/>
          <a:p>
            <a:pPr algn="ctr" defTabSz="685800">
              <a:buClrTx/>
              <a:defRPr/>
            </a:pPr>
            <a:r>
              <a:rPr lang="en-IN" sz="1350" kern="1200" dirty="0">
                <a:solidFill>
                  <a:srgbClr val="212121"/>
                </a:solidFill>
                <a:latin typeface="Cambria" panose="02040503050406030204" pitchFamily="18" charset="0"/>
                <a:ea typeface="Cambria" panose="02040503050406030204" pitchFamily="18" charset="0"/>
                <a:cs typeface="+mn-cs"/>
              </a:rPr>
              <a:t>Physical path between transmitter and receiver</a:t>
            </a:r>
          </a:p>
        </p:txBody>
      </p:sp>
      <p:sp>
        <p:nvSpPr>
          <p:cNvPr id="102" name="Rounded Rectangular Callout 51">
            <a:extLst>
              <a:ext uri="{FF2B5EF4-FFF2-40B4-BE49-F238E27FC236}">
                <a16:creationId xmlns="" xmlns:a16="http://schemas.microsoft.com/office/drawing/2014/main" id="{A27B9739-D272-1C8B-FDB9-592F0DC934FF}"/>
              </a:ext>
            </a:extLst>
          </p:cNvPr>
          <p:cNvSpPr/>
          <p:nvPr/>
        </p:nvSpPr>
        <p:spPr>
          <a:xfrm>
            <a:off x="192264" y="1768502"/>
            <a:ext cx="1570590" cy="600075"/>
          </a:xfrm>
          <a:prstGeom prst="wedgeRoundRectCallout">
            <a:avLst>
              <a:gd name="adj1" fmla="val 56354"/>
              <a:gd name="adj2" fmla="val -21001"/>
              <a:gd name="adj3" fmla="val 16667"/>
            </a:avLst>
          </a:prstGeom>
          <a:solidFill>
            <a:srgbClr val="CC99FF">
              <a:alpha val="7000"/>
            </a:srgbClr>
          </a:solidFill>
          <a:ln w="12700" cap="flat" cmpd="sng" algn="ctr">
            <a:solidFill>
              <a:srgbClr val="212121">
                <a:lumMod val="50000"/>
                <a:lumOff val="50000"/>
              </a:srgbClr>
            </a:solidFill>
            <a:prstDash val="dash"/>
            <a:miter lim="800000"/>
          </a:ln>
          <a:effectLst/>
        </p:spPr>
        <p:txBody>
          <a:bodyPr rtlCol="0" anchor="ctr"/>
          <a:lstStyle/>
          <a:p>
            <a:pPr algn="ctr" defTabSz="685800">
              <a:buClrTx/>
              <a:defRPr/>
            </a:pPr>
            <a:r>
              <a:rPr lang="en-IN" sz="1350" kern="1200" dirty="0">
                <a:solidFill>
                  <a:srgbClr val="212121"/>
                </a:solidFill>
                <a:latin typeface="Cambria" panose="02040503050406030204" pitchFamily="18" charset="0"/>
                <a:ea typeface="Cambria" panose="02040503050406030204" pitchFamily="18" charset="0"/>
                <a:cs typeface="+mn-cs"/>
              </a:rPr>
              <a:t>Waves are guided along a solid medium</a:t>
            </a:r>
          </a:p>
        </p:txBody>
      </p:sp>
      <p:sp>
        <p:nvSpPr>
          <p:cNvPr id="103" name="Rounded Rectangular Callout 52">
            <a:extLst>
              <a:ext uri="{FF2B5EF4-FFF2-40B4-BE49-F238E27FC236}">
                <a16:creationId xmlns="" xmlns:a16="http://schemas.microsoft.com/office/drawing/2014/main" id="{7EB3B766-7AAE-06D8-313D-B2C28441B7DE}"/>
              </a:ext>
            </a:extLst>
          </p:cNvPr>
          <p:cNvSpPr/>
          <p:nvPr/>
        </p:nvSpPr>
        <p:spPr>
          <a:xfrm>
            <a:off x="7336389" y="1817258"/>
            <a:ext cx="1519111" cy="396608"/>
          </a:xfrm>
          <a:prstGeom prst="wedgeRoundRectCallout">
            <a:avLst>
              <a:gd name="adj1" fmla="val -65540"/>
              <a:gd name="adj2" fmla="val -18108"/>
              <a:gd name="adj3" fmla="val 16667"/>
            </a:avLst>
          </a:prstGeom>
          <a:solidFill>
            <a:srgbClr val="CC99FF">
              <a:alpha val="7000"/>
            </a:srgbClr>
          </a:solidFill>
          <a:ln w="12700" cap="flat" cmpd="sng" algn="ctr">
            <a:solidFill>
              <a:srgbClr val="212121">
                <a:lumMod val="50000"/>
                <a:lumOff val="50000"/>
              </a:srgbClr>
            </a:solidFill>
            <a:prstDash val="dash"/>
            <a:miter lim="800000"/>
          </a:ln>
          <a:effectLst/>
        </p:spPr>
        <p:txBody>
          <a:bodyPr rtlCol="0" anchor="ctr"/>
          <a:lstStyle/>
          <a:p>
            <a:pPr algn="ctr" defTabSz="685800">
              <a:buClrTx/>
              <a:defRPr/>
            </a:pPr>
            <a:r>
              <a:rPr lang="en-IN" sz="1350" kern="1200" dirty="0">
                <a:solidFill>
                  <a:srgbClr val="212121"/>
                </a:solidFill>
                <a:latin typeface="Cambria" panose="02040503050406030204" pitchFamily="18" charset="0"/>
                <a:ea typeface="Cambria" panose="02040503050406030204" pitchFamily="18" charset="0"/>
                <a:cs typeface="+mn-cs"/>
              </a:rPr>
              <a:t>wireless transmission</a:t>
            </a:r>
          </a:p>
        </p:txBody>
      </p:sp>
      <p:pic>
        <p:nvPicPr>
          <p:cNvPr id="83" name="Picture 82">
            <a:extLst>
              <a:ext uri="{FF2B5EF4-FFF2-40B4-BE49-F238E27FC236}">
                <a16:creationId xmlns="" xmlns:a16="http://schemas.microsoft.com/office/drawing/2014/main" id="{DFB19030-6637-A4C2-74E9-8EE09A4D3FCC}"/>
              </a:ext>
            </a:extLst>
          </p:cNvPr>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4774189" y="2726167"/>
            <a:ext cx="4039799" cy="2068994"/>
          </a:xfrm>
          <a:prstGeom prst="rect">
            <a:avLst/>
          </a:prstGeom>
        </p:spPr>
      </p:pic>
    </p:spTree>
    <p:extLst>
      <p:ext uri="{BB962C8B-B14F-4D97-AF65-F5344CB8AC3E}">
        <p14:creationId xmlns="" xmlns:p14="http://schemas.microsoft.com/office/powerpoint/2010/main" val="341221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9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9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1"/>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2" grpId="0" animBg="1"/>
      <p:bldP spid="82" grpId="1" animBg="1"/>
      <p:bldP spid="84" grpId="0" animBg="1"/>
      <p:bldP spid="85" grpId="0" animBg="1"/>
      <p:bldP spid="86" grpId="0" animBg="1"/>
      <p:bldP spid="87" grpId="0" animBg="1"/>
      <p:bldP spid="88" grpId="0" animBg="1"/>
      <p:bldP spid="89" grpId="0" animBg="1"/>
      <p:bldP spid="101" grpId="0" animBg="1"/>
      <p:bldP spid="102" grpId="0" animBg="1"/>
      <p:bldP spid="10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Guided Media</a:t>
            </a:r>
          </a:p>
        </p:txBody>
      </p:sp>
      <p:sp>
        <p:nvSpPr>
          <p:cNvPr id="71" name="Google Shape;71;p15"/>
          <p:cNvSpPr txBox="1"/>
          <p:nvPr/>
        </p:nvSpPr>
        <p:spPr>
          <a:xfrm>
            <a:off x="127221" y="685897"/>
            <a:ext cx="8900542" cy="212362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Twisted Pair:</a:t>
            </a: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Twisted pair is a physical media made up of a pair of cables twisted with each other. </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twisted pair cable is cheap as compared to other transmission media.</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frequency range for twisted pair cable is from 0 to 3.5KHz.</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p:txBody>
      </p:sp>
      <p:pic>
        <p:nvPicPr>
          <p:cNvPr id="2" name="Content Placeholder 4">
            <a:extLst>
              <a:ext uri="{FF2B5EF4-FFF2-40B4-BE49-F238E27FC236}">
                <a16:creationId xmlns="" xmlns:a16="http://schemas.microsoft.com/office/drawing/2014/main" id="{B4AE54E1-D1E7-8DD1-76C8-1C1806A84275}"/>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t="5100" r="1577" b="9384"/>
          <a:stretch/>
        </p:blipFill>
        <p:spPr bwMode="auto">
          <a:xfrm>
            <a:off x="2852784" y="2809525"/>
            <a:ext cx="3445885" cy="1645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 name="Picture 2" descr="Twisted pair cable">
            <a:extLst>
              <a:ext uri="{FF2B5EF4-FFF2-40B4-BE49-F238E27FC236}">
                <a16:creationId xmlns="" xmlns:a16="http://schemas.microsoft.com/office/drawing/2014/main" id="{3144BA78-FCD6-EBA3-1036-32E178B50A01}"/>
              </a:ext>
            </a:extLst>
          </p:cNvPr>
          <p:cNvPicPr>
            <a:picLocks noChangeAspect="1" noChangeArrowheads="1"/>
          </p:cNvPicPr>
          <p:nvPr/>
        </p:nvPicPr>
        <p:blipFill rotWithShape="1">
          <a:blip r:embed="rId7">
            <a:extLst>
              <a:ext uri="{28A0092B-C50C-407E-A947-70E740481C1C}">
                <a14:useLocalDpi xmlns="" xmlns:a14="http://schemas.microsoft.com/office/drawing/2010/main" val="0"/>
              </a:ext>
            </a:extLst>
          </a:blip>
          <a:srcRect l="1953" r="55125" b="36236"/>
          <a:stretch/>
        </p:blipFill>
        <p:spPr bwMode="auto">
          <a:xfrm>
            <a:off x="6011186" y="2753953"/>
            <a:ext cx="3005593" cy="1167758"/>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Twisted pair cable">
            <a:extLst>
              <a:ext uri="{FF2B5EF4-FFF2-40B4-BE49-F238E27FC236}">
                <a16:creationId xmlns="" xmlns:a16="http://schemas.microsoft.com/office/drawing/2014/main" id="{ECA1F335-8227-784A-03C6-8A77E5304E9A}"/>
              </a:ext>
            </a:extLst>
          </p:cNvPr>
          <p:cNvPicPr>
            <a:picLocks noChangeAspect="1" noChangeArrowheads="1"/>
          </p:cNvPicPr>
          <p:nvPr/>
        </p:nvPicPr>
        <p:blipFill rotWithShape="1">
          <a:blip r:embed="rId7">
            <a:extLst>
              <a:ext uri="{28A0092B-C50C-407E-A947-70E740481C1C}">
                <a14:useLocalDpi xmlns="" xmlns:a14="http://schemas.microsoft.com/office/drawing/2010/main" val="0"/>
              </a:ext>
            </a:extLst>
          </a:blip>
          <a:srcRect l="50000" r="9149" b="36236"/>
          <a:stretch/>
        </p:blipFill>
        <p:spPr bwMode="auto">
          <a:xfrm>
            <a:off x="184936" y="2804750"/>
            <a:ext cx="2695495" cy="116775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574870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Guided Media</a:t>
            </a:r>
          </a:p>
        </p:txBody>
      </p:sp>
      <p:sp>
        <p:nvSpPr>
          <p:cNvPr id="71" name="Google Shape;71;p15"/>
          <p:cNvSpPr txBox="1"/>
          <p:nvPr/>
        </p:nvSpPr>
        <p:spPr>
          <a:xfrm>
            <a:off x="127221" y="685897"/>
            <a:ext cx="8900542" cy="240062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Co-axial Cable:</a:t>
            </a: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Coaxial cable is very commonly used in TV.</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inner conductor is made up of copper, and the outer conductor is made up of copper mesh. The middle core is made up of non-conductive cover </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middle core is responsible for the data transferring whereas the copper mesh prevents from the EMI(Electromagnetic interference).</a:t>
            </a:r>
          </a:p>
        </p:txBody>
      </p:sp>
      <p:pic>
        <p:nvPicPr>
          <p:cNvPr id="3" name="Picture 2">
            <a:extLst>
              <a:ext uri="{FF2B5EF4-FFF2-40B4-BE49-F238E27FC236}">
                <a16:creationId xmlns="" xmlns:a16="http://schemas.microsoft.com/office/drawing/2014/main" id="{5354DD05-ED41-8526-61E3-51FC494444F7}"/>
              </a:ext>
            </a:extLst>
          </p:cNvPr>
          <p:cNvPicPr>
            <a:picLocks noChangeAspect="1"/>
          </p:cNvPicPr>
          <p:nvPr/>
        </p:nvPicPr>
        <p:blipFill>
          <a:blip r:embed="rId5"/>
          <a:stretch>
            <a:fillRect/>
          </a:stretch>
        </p:blipFill>
        <p:spPr>
          <a:xfrm>
            <a:off x="896553" y="3094626"/>
            <a:ext cx="7571586" cy="1902117"/>
          </a:xfrm>
          <a:prstGeom prst="rect">
            <a:avLst/>
          </a:prstGeom>
        </p:spPr>
      </p:pic>
    </p:spTree>
    <p:extLst>
      <p:ext uri="{BB962C8B-B14F-4D97-AF65-F5344CB8AC3E}">
        <p14:creationId xmlns="" xmlns:p14="http://schemas.microsoft.com/office/powerpoint/2010/main" val="8719917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Guided Media</a:t>
            </a:r>
          </a:p>
        </p:txBody>
      </p:sp>
      <p:sp>
        <p:nvSpPr>
          <p:cNvPr id="71" name="Google Shape;71;p15"/>
          <p:cNvSpPr txBox="1"/>
          <p:nvPr/>
        </p:nvSpPr>
        <p:spPr>
          <a:xfrm>
            <a:off x="127221" y="685897"/>
            <a:ext cx="4667416" cy="4062620"/>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Fiber optic Cable:</a:t>
            </a: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uses electrical signals for communication.</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Fiber optic is a cable that holds the optical fibers coated in plastic that are used to send the data by pulses of light.</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plastic coating protects the optical fibers from heat, cold, electromagnetic interference from other types of wiring.</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Fiber optics provide faster data transmission than copper wires.</a:t>
            </a:r>
          </a:p>
        </p:txBody>
      </p:sp>
      <p:pic>
        <p:nvPicPr>
          <p:cNvPr id="2050" name="Picture 2" descr="Fiber Optic Coatings, Buffers and Cable Jacketing Materials - OFS Optics">
            <a:extLst>
              <a:ext uri="{FF2B5EF4-FFF2-40B4-BE49-F238E27FC236}">
                <a16:creationId xmlns="" xmlns:a16="http://schemas.microsoft.com/office/drawing/2014/main" id="{6D1B384C-72C7-90AF-7F22-0D06CB6F37A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781053" y="1045582"/>
            <a:ext cx="4235726" cy="1999768"/>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Fiber-optic cable - Wikipedia">
            <a:extLst>
              <a:ext uri="{FF2B5EF4-FFF2-40B4-BE49-F238E27FC236}">
                <a16:creationId xmlns="" xmlns:a16="http://schemas.microsoft.com/office/drawing/2014/main" id="{08FD6251-571F-F984-4CB9-D4ED5EBF9734}"/>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969010" y="3139357"/>
            <a:ext cx="3873395" cy="16954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6642685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Guided Media</a:t>
            </a:r>
          </a:p>
        </p:txBody>
      </p:sp>
      <p:sp>
        <p:nvSpPr>
          <p:cNvPr id="71" name="Google Shape;71;p15"/>
          <p:cNvSpPr txBox="1"/>
          <p:nvPr/>
        </p:nvSpPr>
        <p:spPr>
          <a:xfrm>
            <a:off x="66202" y="598434"/>
            <a:ext cx="4958446" cy="461661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Fiber optic Cable:</a:t>
            </a:r>
          </a:p>
          <a:p>
            <a:pPr marL="269875" lvl="2" indent="-198438" algn="just">
              <a:buFont typeface="Arial" panose="020B0604020202020204" pitchFamily="34" charset="0"/>
              <a:buChar char="•"/>
            </a:pPr>
            <a:r>
              <a:rPr lang="en-US" sz="16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Core: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optical fiber consists of a narrow strand of glass or plastic known as a core. A core is a light transmission area of the fiber. The more the area of the core, the more light will be transmitted into the fiber.</a:t>
            </a:r>
          </a:p>
          <a:p>
            <a:pPr marL="269875" lvl="2" indent="-1984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6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Cladding: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concentric layer of glass is known as cladding. The main functionality of the cladding is to provide the lower refractive index at the core interface as to cause the reflection within the core so that the light waves are transmitted through the fiber.</a:t>
            </a:r>
          </a:p>
          <a:p>
            <a:pPr marL="269875" lvl="2" indent="-1984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6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Jacket: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protective coating consisting of plastic is known as a jacket. The main purpose of a jacket is to preserve the fiber strength, absorb shock and extra fiber protection.</a:t>
            </a:r>
          </a:p>
        </p:txBody>
      </p:sp>
      <p:pic>
        <p:nvPicPr>
          <p:cNvPr id="2050" name="Picture 2" descr="Fiber Optic Coatings, Buffers and Cable Jacketing Materials - OFS Optics">
            <a:extLst>
              <a:ext uri="{FF2B5EF4-FFF2-40B4-BE49-F238E27FC236}">
                <a16:creationId xmlns="" xmlns:a16="http://schemas.microsoft.com/office/drawing/2014/main" id="{6D1B384C-72C7-90AF-7F22-0D06CB6F37A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143382" y="1944860"/>
            <a:ext cx="3873396" cy="19997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760398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Unguided Media</a:t>
            </a:r>
          </a:p>
        </p:txBody>
      </p:sp>
      <p:sp>
        <p:nvSpPr>
          <p:cNvPr id="71" name="Google Shape;71;p15"/>
          <p:cNvSpPr txBox="1"/>
          <p:nvPr/>
        </p:nvSpPr>
        <p:spPr>
          <a:xfrm>
            <a:off x="127221" y="685897"/>
            <a:ext cx="8900542" cy="2677626"/>
          </a:xfrm>
          <a:prstGeom prst="rect">
            <a:avLst/>
          </a:prstGeom>
          <a:noFill/>
          <a:ln>
            <a:noFill/>
          </a:ln>
        </p:spPr>
        <p:txBody>
          <a:bodyPr spcFirstLastPara="1" wrap="square" lIns="91425" tIns="91425" rIns="91425" bIns="91425" anchor="t" anchorCtr="0">
            <a:spAutoFit/>
          </a:bodyPr>
          <a:lstStyle/>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An unguided transmission transmits the electromagnetic waves without using any physical medium. Therefore it is also known as wireless transmission.</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unguided media, air is the media through which the electromagnetic energy can flow easily.</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69875"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Unguided transmission is broadly classified into three categories: Radio wave, Micro wave, Infrared.</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p:txBody>
      </p:sp>
    </p:spTree>
    <p:extLst>
      <p:ext uri="{BB962C8B-B14F-4D97-AF65-F5344CB8AC3E}">
        <p14:creationId xmlns="" xmlns:p14="http://schemas.microsoft.com/office/powerpoint/2010/main" val="14172740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Unguided Media</a:t>
            </a:r>
          </a:p>
        </p:txBody>
      </p:sp>
      <p:sp>
        <p:nvSpPr>
          <p:cNvPr id="71" name="Google Shape;71;p15"/>
          <p:cNvSpPr txBox="1"/>
          <p:nvPr/>
        </p:nvSpPr>
        <p:spPr>
          <a:xfrm>
            <a:off x="127221" y="685897"/>
            <a:ext cx="8900542" cy="3231624"/>
          </a:xfrm>
          <a:prstGeom prst="rect">
            <a:avLst/>
          </a:prstGeom>
          <a:noFill/>
          <a:ln>
            <a:noFill/>
          </a:ln>
        </p:spPr>
        <p:txBody>
          <a:bodyPr spcFirstLastPara="1" wrap="square" lIns="91425" tIns="91425" rIns="91425" bIns="91425" anchor="t" anchorCtr="0">
            <a:spAutoFit/>
          </a:bodyPr>
          <a:lstStyle/>
          <a:p>
            <a:pPr marL="355600" lvl="2" indent="-268288"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Radio wave</a:t>
            </a: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Radio waves are the electromagnetic waves that are transmitted in all the directions of free space.</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Radio waves are omnidirectional, i.e., the signals are propagated in all the directions.</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the case of radio waves, the sending and receiving antenna are not aligned, i.e., the wave sent by the sending antenna can be received by any receiving antenna.</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An example of the radio wave is FM radio.</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p:txBody>
      </p:sp>
    </p:spTree>
    <p:extLst>
      <p:ext uri="{BB962C8B-B14F-4D97-AF65-F5344CB8AC3E}">
        <p14:creationId xmlns="" xmlns:p14="http://schemas.microsoft.com/office/powerpoint/2010/main" val="2136199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0" y="480095"/>
            <a:ext cx="9144000" cy="4862839"/>
          </a:xfrm>
          <a:prstGeom prst="rect">
            <a:avLst/>
          </a:prstGeom>
          <a:noFill/>
          <a:ln>
            <a:noFill/>
          </a:ln>
        </p:spPr>
        <p:txBody>
          <a:bodyPr spcFirstLastPara="1" wrap="square" lIns="91425" tIns="91425" rIns="91425" bIns="91425" anchor="t" anchorCtr="0">
            <a:spAutoFit/>
          </a:bodyPr>
          <a:lstStyle/>
          <a:p>
            <a:pPr marL="285750" lvl="2" indent="-285750" algn="just">
              <a:buFont typeface="Wingdings" pitchFamily="2" charset="2"/>
              <a:buChar char="q"/>
            </a:pPr>
            <a:r>
              <a:rPr lang="en-IN" sz="1600" b="1" u="sng" dirty="0" smtClean="0">
                <a:solidFill>
                  <a:schemeClr val="tx1"/>
                </a:solidFill>
                <a:latin typeface="Cambria" panose="02040503050406030204" pitchFamily="18" charset="0"/>
                <a:ea typeface="Cambria" panose="02040503050406030204" pitchFamily="18" charset="0"/>
                <a:cs typeface="Proxima Nova"/>
                <a:sym typeface="Proxima Nova"/>
              </a:rPr>
              <a:t>What is Intranet:</a:t>
            </a:r>
          </a:p>
          <a:p>
            <a:pPr marL="285750" lvl="8" indent="-285750" algn="just">
              <a:lnSpc>
                <a:spcPct val="150000"/>
              </a:lnSpc>
              <a:buFont typeface="Arial" pitchFamily="34" charset="0"/>
              <a:buChar char="•"/>
            </a:pPr>
            <a:r>
              <a:rPr lang="en-US" sz="1600" dirty="0" smtClean="0">
                <a:latin typeface="Cambria" panose="02040503050406030204" pitchFamily="18" charset="0"/>
                <a:ea typeface="Cambria" panose="02040503050406030204" pitchFamily="18" charset="0"/>
              </a:rPr>
              <a:t>An intranet is a kind of </a:t>
            </a:r>
            <a:r>
              <a:rPr lang="en-US" sz="1600" b="1" dirty="0" smtClean="0">
                <a:latin typeface="Cambria" panose="02040503050406030204" pitchFamily="18" charset="0"/>
                <a:ea typeface="Cambria" panose="02040503050406030204" pitchFamily="18" charset="0"/>
              </a:rPr>
              <a:t>private network</a:t>
            </a:r>
            <a:r>
              <a:rPr lang="en-US" sz="1600" dirty="0" smtClean="0">
                <a:latin typeface="Cambria" panose="02040503050406030204" pitchFamily="18" charset="0"/>
                <a:ea typeface="Cambria" panose="02040503050406030204" pitchFamily="18" charset="0"/>
              </a:rPr>
              <a:t>. </a:t>
            </a:r>
          </a:p>
          <a:p>
            <a:pPr marL="285750" lvl="8" indent="-285750" algn="just">
              <a:lnSpc>
                <a:spcPct val="150000"/>
              </a:lnSpc>
              <a:buFont typeface="Arial" pitchFamily="34" charset="0"/>
              <a:buChar char="•"/>
            </a:pPr>
            <a:r>
              <a:rPr lang="en-US" sz="1600" dirty="0" smtClean="0">
                <a:latin typeface="Cambria" panose="02040503050406030204" pitchFamily="18" charset="0"/>
                <a:ea typeface="Cambria" panose="02040503050406030204" pitchFamily="18" charset="0"/>
              </a:rPr>
              <a:t>For example, an intranet is used by different organizations and only members/staff of that organization have access to this. </a:t>
            </a:r>
          </a:p>
          <a:p>
            <a:pPr marL="285750" lvl="8" indent="-285750" algn="just">
              <a:lnSpc>
                <a:spcPct val="150000"/>
              </a:lnSpc>
              <a:buFont typeface="Arial" pitchFamily="34" charset="0"/>
              <a:buChar char="•"/>
            </a:pPr>
            <a:r>
              <a:rPr lang="en-US" sz="1600" dirty="0" smtClean="0">
                <a:latin typeface="Cambria" panose="02040503050406030204" pitchFamily="18" charset="0"/>
                <a:ea typeface="Cambria" panose="02040503050406030204" pitchFamily="18" charset="0"/>
              </a:rPr>
              <a:t>It is a system in which multiple computers of an organization (or the computers you want to connect) are connected through an intranet. </a:t>
            </a:r>
          </a:p>
          <a:p>
            <a:pPr marL="285750" lvl="8" indent="-285750" algn="just">
              <a:lnSpc>
                <a:spcPct val="150000"/>
              </a:lnSpc>
              <a:buFont typeface="Arial" pitchFamily="34" charset="0"/>
              <a:buChar char="•"/>
            </a:pPr>
            <a:r>
              <a:rPr lang="en-US" sz="1600" dirty="0" smtClean="0">
                <a:latin typeface="Cambria" panose="02040503050406030204" pitchFamily="18" charset="0"/>
                <a:ea typeface="Cambria" panose="02040503050406030204" pitchFamily="18" charset="0"/>
              </a:rPr>
              <a:t>As this is a private network, so no one from the outside world can access this network. So many organizations and companies have their intranet network and only its members and staff have access to this network. </a:t>
            </a:r>
          </a:p>
          <a:p>
            <a:pPr marL="285750" lvl="8" indent="-285750" algn="just">
              <a:lnSpc>
                <a:spcPct val="150000"/>
              </a:lnSpc>
              <a:buFont typeface="Arial" pitchFamily="34" charset="0"/>
              <a:buChar char="•"/>
            </a:pPr>
            <a:r>
              <a:rPr lang="en-US" sz="1600" dirty="0" smtClean="0">
                <a:latin typeface="Cambria" panose="02040503050406030204" pitchFamily="18" charset="0"/>
                <a:ea typeface="Cambria" panose="02040503050406030204" pitchFamily="18" charset="0"/>
              </a:rPr>
              <a:t>This is also </a:t>
            </a:r>
            <a:r>
              <a:rPr lang="en-US" sz="1600" b="1" dirty="0" smtClean="0">
                <a:latin typeface="Cambria" panose="02040503050406030204" pitchFamily="18" charset="0"/>
                <a:ea typeface="Cambria" panose="02040503050406030204" pitchFamily="18" charset="0"/>
              </a:rPr>
              <a:t>used to protect your data and provide data security</a:t>
            </a:r>
            <a:r>
              <a:rPr lang="en-US" sz="1600" dirty="0" smtClean="0">
                <a:latin typeface="Cambria" panose="02040503050406030204" pitchFamily="18" charset="0"/>
                <a:ea typeface="Cambria" panose="02040503050406030204" pitchFamily="18" charset="0"/>
              </a:rPr>
              <a:t> to a particular organization, as it is a private network and does not leak data to the outside world.</a:t>
            </a:r>
          </a:p>
          <a:p>
            <a:pPr marL="285750" lvl="8" indent="-285750" algn="just">
              <a:lnSpc>
                <a:spcPct val="150000"/>
              </a:lnSpc>
              <a:buFont typeface="Arial" pitchFamily="34" charset="0"/>
              <a:buChar char="•"/>
            </a:pPr>
            <a:r>
              <a:rPr lang="en-US" sz="1600" b="1" dirty="0" smtClean="0">
                <a:latin typeface="Cambria" panose="02040503050406030204" pitchFamily="18" charset="0"/>
                <a:ea typeface="Cambria" panose="02040503050406030204" pitchFamily="18" charset="0"/>
              </a:rPr>
              <a:t>An intranet user can access the internet but a person using the internet cannot access the intranet network.</a:t>
            </a:r>
            <a:endParaRPr lang="en-IN" sz="1600" b="1" dirty="0">
              <a:latin typeface="Cambria" panose="02040503050406030204" pitchFamily="18" charset="0"/>
              <a:ea typeface="Cambria" panose="02040503050406030204" pitchFamily="18" charset="0"/>
              <a:sym typeface="Proxima Nova"/>
            </a:endParaRPr>
          </a:p>
        </p:txBody>
      </p:sp>
    </p:spTree>
    <p:extLst>
      <p:ext uri="{BB962C8B-B14F-4D97-AF65-F5344CB8AC3E}">
        <p14:creationId xmlns="" xmlns:p14="http://schemas.microsoft.com/office/powerpoint/2010/main" val="20344838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Unguided Media</a:t>
            </a:r>
          </a:p>
        </p:txBody>
      </p:sp>
      <p:sp>
        <p:nvSpPr>
          <p:cNvPr id="71" name="Google Shape;71;p15"/>
          <p:cNvSpPr txBox="1"/>
          <p:nvPr/>
        </p:nvSpPr>
        <p:spPr>
          <a:xfrm>
            <a:off x="127221" y="685897"/>
            <a:ext cx="8900542" cy="1015632"/>
          </a:xfrm>
          <a:prstGeom prst="rect">
            <a:avLst/>
          </a:prstGeom>
          <a:noFill/>
          <a:ln>
            <a:noFill/>
          </a:ln>
        </p:spPr>
        <p:txBody>
          <a:bodyPr spcFirstLastPara="1" wrap="square" lIns="91425" tIns="91425" rIns="91425" bIns="91425" anchor="t" anchorCtr="0">
            <a:spAutoFit/>
          </a:bodyPr>
          <a:lstStyle/>
          <a:p>
            <a:pPr marL="355600" lvl="2" indent="-268288"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Micro wave</a:t>
            </a: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Microwave is divided into two categories:</a:t>
            </a:r>
          </a:p>
          <a:p>
            <a:pPr marL="269875"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p:txBody>
      </p:sp>
      <p:pic>
        <p:nvPicPr>
          <p:cNvPr id="2" name="Content Placeholder 4">
            <a:extLst>
              <a:ext uri="{FF2B5EF4-FFF2-40B4-BE49-F238E27FC236}">
                <a16:creationId xmlns="" xmlns:a16="http://schemas.microsoft.com/office/drawing/2014/main" id="{1AF0FB72-B889-B1EF-9BD3-5926FBE0B093}"/>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r="1949"/>
          <a:stretch/>
        </p:blipFill>
        <p:spPr bwMode="auto">
          <a:xfrm>
            <a:off x="2307930" y="1771394"/>
            <a:ext cx="4450679" cy="2536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639435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Unguided Media</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355600" lvl="2" indent="-268288"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Terrestrial Micro wave</a:t>
            </a: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Terrestrial Microwave transmission is a technology that transmits the focused beam of a radio signal from one ground-based microwave transmission antenna to another.</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Microwaves are the electromagnetic waves having the frequency in the range from 1GHz to 1000 GHz.</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Microwaves are unidirectional as the sending and receiving antenna is to be aligned, i.e., the waves sent by the sending antenna are narrowly focused.</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p:txBody>
      </p:sp>
    </p:spTree>
    <p:extLst>
      <p:ext uri="{BB962C8B-B14F-4D97-AF65-F5344CB8AC3E}">
        <p14:creationId xmlns="" xmlns:p14="http://schemas.microsoft.com/office/powerpoint/2010/main" val="410781216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Unguided Media</a:t>
            </a:r>
          </a:p>
        </p:txBody>
      </p:sp>
      <p:sp>
        <p:nvSpPr>
          <p:cNvPr id="71" name="Google Shape;71;p15"/>
          <p:cNvSpPr txBox="1"/>
          <p:nvPr/>
        </p:nvSpPr>
        <p:spPr>
          <a:xfrm>
            <a:off x="127221" y="685897"/>
            <a:ext cx="8900542" cy="3508623"/>
          </a:xfrm>
          <a:prstGeom prst="rect">
            <a:avLst/>
          </a:prstGeom>
          <a:noFill/>
          <a:ln>
            <a:noFill/>
          </a:ln>
        </p:spPr>
        <p:txBody>
          <a:bodyPr spcFirstLastPara="1" wrap="square" lIns="91425" tIns="91425" rIns="91425" bIns="91425" anchor="t" anchorCtr="0">
            <a:spAutoFit/>
          </a:bodyPr>
          <a:lstStyle/>
          <a:p>
            <a:pPr marL="355600" lvl="2" indent="-268288"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Satellite Micro wave</a:t>
            </a: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satellite is a physical object that revolves around the earth at a known height.</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Satellite communication is more reliable nowadays as it offers more flexibility than cable and fiber optic systems.</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We can communicate with any point on the globe by using satellite communication.</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How Does Satellite work?</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satellite accepts the signal that is transmitted from the earth station, and it amplifies the signal. The amplified signal is retransmitted to another earth station.</a:t>
            </a:r>
          </a:p>
        </p:txBody>
      </p:sp>
    </p:spTree>
    <p:extLst>
      <p:ext uri="{BB962C8B-B14F-4D97-AF65-F5344CB8AC3E}">
        <p14:creationId xmlns="" xmlns:p14="http://schemas.microsoft.com/office/powerpoint/2010/main" val="29988453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Unguided Media</a:t>
            </a:r>
          </a:p>
        </p:txBody>
      </p:sp>
      <p:sp>
        <p:nvSpPr>
          <p:cNvPr id="71" name="Google Shape;71;p15"/>
          <p:cNvSpPr txBox="1"/>
          <p:nvPr/>
        </p:nvSpPr>
        <p:spPr>
          <a:xfrm>
            <a:off x="121729" y="579756"/>
            <a:ext cx="8900542" cy="4616618"/>
          </a:xfrm>
          <a:prstGeom prst="rect">
            <a:avLst/>
          </a:prstGeom>
          <a:noFill/>
          <a:ln>
            <a:noFill/>
          </a:ln>
        </p:spPr>
        <p:txBody>
          <a:bodyPr spcFirstLastPara="1" wrap="square" lIns="91425" tIns="91425" rIns="91425" bIns="91425" anchor="t" anchorCtr="0">
            <a:spAutoFit/>
          </a:bodyPr>
          <a:lstStyle/>
          <a:p>
            <a:pPr marL="355600" lvl="2" indent="-268288"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Infrared</a:t>
            </a: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An infrared transmission is a wireless technology used for communication over short ranges.</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frequency of the infrared in the range from 300 GHz to 400 THz.</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is used for short-range communication such as data transfer between two cell phones, TV remote operation, data transfer between a computer and cell phone resides in the same closed area.</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supports high bandwidth, and hence the data rate will be very high.</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Infrared waves cannot penetrate the walls. </a:t>
            </a:r>
          </a:p>
          <a:p>
            <a:pPr marL="357188" lvl="2" indent="-198438"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357188" lvl="2" indent="-1984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Infrared communication is unreliable outside the building because the sun rays will interfere with the infrared waves.</a:t>
            </a:r>
          </a:p>
        </p:txBody>
      </p:sp>
    </p:spTree>
    <p:extLst>
      <p:ext uri="{BB962C8B-B14F-4D97-AF65-F5344CB8AC3E}">
        <p14:creationId xmlns="" xmlns:p14="http://schemas.microsoft.com/office/powerpoint/2010/main" val="347075594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General Frequency Ranges (Understanding Purpose)</a:t>
            </a:r>
          </a:p>
        </p:txBody>
      </p:sp>
      <p:pic>
        <p:nvPicPr>
          <p:cNvPr id="12" name="Picture 11">
            <a:extLst>
              <a:ext uri="{FF2B5EF4-FFF2-40B4-BE49-F238E27FC236}">
                <a16:creationId xmlns="" xmlns:a16="http://schemas.microsoft.com/office/drawing/2014/main" id="{96C653A6-6F80-6D85-6CAD-AF15E70E94B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66816" y="663902"/>
            <a:ext cx="8002921" cy="2993785"/>
          </a:xfrm>
          <a:prstGeom prst="rect">
            <a:avLst/>
          </a:prstGeom>
        </p:spPr>
      </p:pic>
      <p:graphicFrame>
        <p:nvGraphicFramePr>
          <p:cNvPr id="13" name="Table 12">
            <a:extLst>
              <a:ext uri="{FF2B5EF4-FFF2-40B4-BE49-F238E27FC236}">
                <a16:creationId xmlns="" xmlns:a16="http://schemas.microsoft.com/office/drawing/2014/main" id="{ADAB6BF3-B9AB-5432-74CB-1C53A84756B6}"/>
              </a:ext>
            </a:extLst>
          </p:cNvPr>
          <p:cNvGraphicFramePr>
            <a:graphicFrameLocks noGrp="1"/>
          </p:cNvGraphicFramePr>
          <p:nvPr/>
        </p:nvGraphicFramePr>
        <p:xfrm>
          <a:off x="245269" y="3771663"/>
          <a:ext cx="6848475" cy="1127952"/>
        </p:xfrm>
        <a:graphic>
          <a:graphicData uri="http://schemas.openxmlformats.org/drawingml/2006/table">
            <a:tbl>
              <a:tblPr firstRow="1" bandRow="1"/>
              <a:tblGrid>
                <a:gridCol w="478859">
                  <a:extLst>
                    <a:ext uri="{9D8B030D-6E8A-4147-A177-3AD203B41FA5}">
                      <a16:colId xmlns="" xmlns:a16="http://schemas.microsoft.com/office/drawing/2014/main" val="20000"/>
                    </a:ext>
                  </a:extLst>
                </a:gridCol>
                <a:gridCol w="2945379">
                  <a:extLst>
                    <a:ext uri="{9D8B030D-6E8A-4147-A177-3AD203B41FA5}">
                      <a16:colId xmlns="" xmlns:a16="http://schemas.microsoft.com/office/drawing/2014/main" val="20001"/>
                    </a:ext>
                  </a:extLst>
                </a:gridCol>
                <a:gridCol w="505610">
                  <a:extLst>
                    <a:ext uri="{9D8B030D-6E8A-4147-A177-3AD203B41FA5}">
                      <a16:colId xmlns="" xmlns:a16="http://schemas.microsoft.com/office/drawing/2014/main" val="20002"/>
                    </a:ext>
                  </a:extLst>
                </a:gridCol>
                <a:gridCol w="2918627">
                  <a:extLst>
                    <a:ext uri="{9D8B030D-6E8A-4147-A177-3AD203B41FA5}">
                      <a16:colId xmlns=""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VLF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Very Low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VHF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Very High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LF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Low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UHF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Ultra High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MF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Medium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SHF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Super High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HF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High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0070C0"/>
                          </a:solidFill>
                          <a:latin typeface="Cambria" panose="02040503050406030204" pitchFamily="18" charset="0"/>
                          <a:ea typeface="Cambria" panose="02040503050406030204" pitchFamily="18" charset="0"/>
                        </a:rPr>
                        <a:t>EHF</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dirty="0">
                          <a:solidFill>
                            <a:srgbClr val="C00000"/>
                          </a:solidFill>
                          <a:latin typeface="Cambria" panose="02040503050406030204" pitchFamily="18" charset="0"/>
                          <a:ea typeface="Cambria" panose="02040503050406030204" pitchFamily="18" charset="0"/>
                        </a:rPr>
                        <a:t>Extremely High Frequency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14" name="Rectangle 13">
            <a:extLst>
              <a:ext uri="{FF2B5EF4-FFF2-40B4-BE49-F238E27FC236}">
                <a16:creationId xmlns="" xmlns:a16="http://schemas.microsoft.com/office/drawing/2014/main" id="{E2F451B1-10C1-46C8-441D-DCF015DC6F81}"/>
              </a:ext>
            </a:extLst>
          </p:cNvPr>
          <p:cNvSpPr/>
          <p:nvPr/>
        </p:nvSpPr>
        <p:spPr>
          <a:xfrm>
            <a:off x="6251557" y="3704965"/>
            <a:ext cx="2707508" cy="715581"/>
          </a:xfrm>
          <a:prstGeom prst="rect">
            <a:avLst/>
          </a:prstGeom>
        </p:spPr>
        <p:txBody>
          <a:bodyPr wrap="square">
            <a:spAutoFit/>
          </a:bodyPr>
          <a:lstStyle/>
          <a:p>
            <a:pPr>
              <a:buClrTx/>
              <a:buFontTx/>
              <a:buNone/>
            </a:pPr>
            <a:r>
              <a:rPr lang="en-IN" sz="1350" b="1" i="1" kern="1200" dirty="0">
                <a:solidFill>
                  <a:srgbClr val="1D6FA9"/>
                </a:solidFill>
                <a:latin typeface="Cambria" panose="02040503050406030204" pitchFamily="18" charset="0"/>
                <a:ea typeface="Cambria" panose="02040503050406030204" pitchFamily="18" charset="0"/>
                <a:cs typeface="+mn-cs"/>
              </a:rPr>
              <a:t>Frequency</a:t>
            </a:r>
            <a:r>
              <a:rPr lang="en-IN" sz="1350" i="1" kern="1200" dirty="0">
                <a:solidFill>
                  <a:srgbClr val="222222"/>
                </a:solidFill>
                <a:latin typeface="Cambria" panose="02040503050406030204" pitchFamily="18" charset="0"/>
                <a:ea typeface="Cambria" panose="02040503050406030204" pitchFamily="18" charset="0"/>
                <a:cs typeface="+mn-cs"/>
              </a:rPr>
              <a:t> and </a:t>
            </a:r>
            <a:r>
              <a:rPr lang="en-IN" sz="1350" b="1" i="1" kern="1200" dirty="0">
                <a:solidFill>
                  <a:srgbClr val="B84742"/>
                </a:solidFill>
                <a:latin typeface="Cambria" panose="02040503050406030204" pitchFamily="18" charset="0"/>
                <a:ea typeface="Cambria" panose="02040503050406030204" pitchFamily="18" charset="0"/>
                <a:cs typeface="+mn-cs"/>
              </a:rPr>
              <a:t>wavelength</a:t>
            </a:r>
            <a:r>
              <a:rPr lang="en-IN" sz="1350" i="1" kern="1200" dirty="0">
                <a:solidFill>
                  <a:srgbClr val="222222"/>
                </a:solidFill>
                <a:latin typeface="Cambria" panose="02040503050406030204" pitchFamily="18" charset="0"/>
                <a:ea typeface="Cambria" panose="02040503050406030204" pitchFamily="18" charset="0"/>
                <a:cs typeface="+mn-cs"/>
              </a:rPr>
              <a:t> are </a:t>
            </a:r>
          </a:p>
          <a:p>
            <a:pPr>
              <a:buClrTx/>
              <a:buFontTx/>
              <a:buNone/>
            </a:pPr>
            <a:r>
              <a:rPr lang="en-IN" sz="1350" i="1" kern="1200" dirty="0">
                <a:solidFill>
                  <a:srgbClr val="222222"/>
                </a:solidFill>
                <a:latin typeface="Cambria" panose="02040503050406030204" pitchFamily="18" charset="0"/>
                <a:ea typeface="Cambria" panose="02040503050406030204" pitchFamily="18" charset="0"/>
                <a:cs typeface="+mn-cs"/>
              </a:rPr>
              <a:t>inversely proportional to each other.</a:t>
            </a:r>
            <a:endParaRPr lang="en-IN" sz="1350" i="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 xmlns:p14="http://schemas.microsoft.com/office/powerpoint/2010/main" val="41698332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33" name="Google Shape;233;p27"/>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238" name="Google Shape;238;p27"/>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2" name="TextBox 1">
            <a:extLst>
              <a:ext uri="{FF2B5EF4-FFF2-40B4-BE49-F238E27FC236}">
                <a16:creationId xmlns="" xmlns:a16="http://schemas.microsoft.com/office/drawing/2014/main" id="{0681B4C3-A655-3DF8-0C46-F4245930F0CF}"/>
              </a:ext>
            </a:extLst>
          </p:cNvPr>
          <p:cNvSpPr txBox="1"/>
          <p:nvPr/>
        </p:nvSpPr>
        <p:spPr>
          <a:xfrm rot="20350206">
            <a:off x="5253926" y="2154265"/>
            <a:ext cx="1425844" cy="1077218"/>
          </a:xfrm>
          <a:prstGeom prst="rect">
            <a:avLst/>
          </a:prstGeom>
          <a:noFill/>
        </p:spPr>
        <p:txBody>
          <a:bodyPr wrap="square" rtlCol="0">
            <a:spAutoFit/>
          </a:bodyPr>
          <a:lstStyle/>
          <a:p>
            <a:pPr algn="ctr"/>
            <a:r>
              <a:rPr lang="en-IN" sz="3200" b="1" dirty="0">
                <a:solidFill>
                  <a:srgbClr val="00B0F0"/>
                </a:solidFill>
                <a:latin typeface="Comic Sans MS" panose="030F0702030302020204" pitchFamily="66" charset="0"/>
              </a:rPr>
              <a:t>Thank</a:t>
            </a:r>
          </a:p>
          <a:p>
            <a:pPr algn="ctr"/>
            <a:r>
              <a:rPr lang="en-IN" sz="3200" b="1" dirty="0">
                <a:solidFill>
                  <a:srgbClr val="00B0F0"/>
                </a:solidFill>
                <a:latin typeface="Comic Sans MS" panose="030F0702030302020204" pitchFamily="66" charset="0"/>
              </a:rPr>
              <a:t>You</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323931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2000" b="1" dirty="0">
                <a:solidFill>
                  <a:schemeClr val="tx1"/>
                </a:solidFill>
                <a:latin typeface="Cambria" panose="02040503050406030204" pitchFamily="18" charset="0"/>
                <a:ea typeface="Cambria" panose="02040503050406030204" pitchFamily="18" charset="0"/>
                <a:cs typeface="Proxima Nova"/>
              </a:rPr>
              <a:t>Characteristics of Computer Network</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Security</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Reliability</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Scalability</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Flow of data</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High Performance</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Fault </a:t>
            </a:r>
            <a:r>
              <a:rPr lang="en-US" sz="1700" dirty="0" smtClean="0">
                <a:latin typeface="Cambria" panose="02040503050406030204" pitchFamily="18" charset="0"/>
                <a:ea typeface="Cambria" panose="02040503050406030204" pitchFamily="18" charset="0"/>
              </a:rPr>
              <a:t>Tolerance</a:t>
            </a:r>
            <a:endParaRPr lang="en-US" sz="1700" dirty="0">
              <a:latin typeface="Cambria" panose="02040503050406030204" pitchFamily="18" charset="0"/>
              <a:ea typeface="Cambria" panose="02040503050406030204" pitchFamily="18" charset="0"/>
            </a:endParaRP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Quality of Service (QoS)</a:t>
            </a:r>
          </a:p>
        </p:txBody>
      </p:sp>
    </p:spTree>
    <p:extLst>
      <p:ext uri="{BB962C8B-B14F-4D97-AF65-F5344CB8AC3E}">
        <p14:creationId xmlns="" xmlns:p14="http://schemas.microsoft.com/office/powerpoint/2010/main" val="227132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blinds(horizontal)">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blinds(horizontal)">
                                      <p:cBhvr>
                                        <p:cTn id="12" dur="500"/>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animEffect transition="in" filter="blinds(horizontal)">
                                      <p:cBhvr>
                                        <p:cTn id="17" dur="500"/>
                                        <p:tgtEl>
                                          <p:spTgt spid="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
                                            <p:txEl>
                                              <p:pRg st="3" end="3"/>
                                            </p:txEl>
                                          </p:spTgt>
                                        </p:tgtEl>
                                        <p:attrNameLst>
                                          <p:attrName>style.visibility</p:attrName>
                                        </p:attrNameLst>
                                      </p:cBhvr>
                                      <p:to>
                                        <p:strVal val="visible"/>
                                      </p:to>
                                    </p:set>
                                    <p:animEffect transition="in" filter="blinds(horizontal)">
                                      <p:cBhvr>
                                        <p:cTn id="22" dur="500"/>
                                        <p:tgtEl>
                                          <p:spTgt spid="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
                                            <p:txEl>
                                              <p:pRg st="4" end="4"/>
                                            </p:txEl>
                                          </p:spTgt>
                                        </p:tgtEl>
                                        <p:attrNameLst>
                                          <p:attrName>style.visibility</p:attrName>
                                        </p:attrNameLst>
                                      </p:cBhvr>
                                      <p:to>
                                        <p:strVal val="visible"/>
                                      </p:to>
                                    </p:set>
                                    <p:animEffect transition="in" filter="blinds(horizontal)">
                                      <p:cBhvr>
                                        <p:cTn id="27" dur="500"/>
                                        <p:tgtEl>
                                          <p:spTgt spid="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
                                            <p:txEl>
                                              <p:pRg st="5" end="5"/>
                                            </p:txEl>
                                          </p:spTgt>
                                        </p:tgtEl>
                                        <p:attrNameLst>
                                          <p:attrName>style.visibility</p:attrName>
                                        </p:attrNameLst>
                                      </p:cBhvr>
                                      <p:to>
                                        <p:strVal val="visible"/>
                                      </p:to>
                                    </p:set>
                                    <p:animEffect transition="in" filter="blinds(horizontal)">
                                      <p:cBhvr>
                                        <p:cTn id="32" dur="500"/>
                                        <p:tgtEl>
                                          <p:spTgt spid="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1">
                                            <p:txEl>
                                              <p:pRg st="6" end="6"/>
                                            </p:txEl>
                                          </p:spTgt>
                                        </p:tgtEl>
                                        <p:attrNameLst>
                                          <p:attrName>style.visibility</p:attrName>
                                        </p:attrNameLst>
                                      </p:cBhvr>
                                      <p:to>
                                        <p:strVal val="visible"/>
                                      </p:to>
                                    </p:set>
                                    <p:animEffect transition="in" filter="blinds(horizontal)">
                                      <p:cBhvr>
                                        <p:cTn id="37" dur="500"/>
                                        <p:tgtEl>
                                          <p:spTgt spid="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1">
                                            <p:txEl>
                                              <p:pRg st="7" end="7"/>
                                            </p:txEl>
                                          </p:spTgt>
                                        </p:tgtEl>
                                        <p:attrNameLst>
                                          <p:attrName>style.visibility</p:attrName>
                                        </p:attrNameLst>
                                      </p:cBhvr>
                                      <p:to>
                                        <p:strVal val="visible"/>
                                      </p:to>
                                    </p:set>
                                    <p:animEffect transition="in" filter="blinds(horizontal)">
                                      <p:cBhvr>
                                        <p:cTn id="42" dur="500"/>
                                        <p:tgtEl>
                                          <p:spTgt spid="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402414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2000" b="1" dirty="0">
                <a:solidFill>
                  <a:schemeClr val="tx1"/>
                </a:solidFill>
                <a:latin typeface="Cambria" panose="02040503050406030204" pitchFamily="18" charset="0"/>
                <a:ea typeface="Cambria" panose="02040503050406030204" pitchFamily="18" charset="0"/>
                <a:cs typeface="Proxima Nova"/>
              </a:rPr>
              <a:t>Application of Computer Network</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Resource sharing such as printers and storage devices</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Financial Services</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Teleconferencing</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Cable Television</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Information Services</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Electronic Messaging</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Electronic Data Interchange (EDI)</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Directory services (Websites)</a:t>
            </a:r>
          </a:p>
          <a:p>
            <a:pPr marL="371475" lvl="2"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Cellular Telephone</a:t>
            </a:r>
          </a:p>
        </p:txBody>
      </p:sp>
    </p:spTree>
    <p:extLst>
      <p:ext uri="{BB962C8B-B14F-4D97-AF65-F5344CB8AC3E}">
        <p14:creationId xmlns="" xmlns:p14="http://schemas.microsoft.com/office/powerpoint/2010/main" val="16699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blinds(horizontal)">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blinds(horizontal)">
                                      <p:cBhvr>
                                        <p:cTn id="12" dur="500"/>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animEffect transition="in" filter="blinds(horizontal)">
                                      <p:cBhvr>
                                        <p:cTn id="17" dur="500"/>
                                        <p:tgtEl>
                                          <p:spTgt spid="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
                                            <p:txEl>
                                              <p:pRg st="3" end="3"/>
                                            </p:txEl>
                                          </p:spTgt>
                                        </p:tgtEl>
                                        <p:attrNameLst>
                                          <p:attrName>style.visibility</p:attrName>
                                        </p:attrNameLst>
                                      </p:cBhvr>
                                      <p:to>
                                        <p:strVal val="visible"/>
                                      </p:to>
                                    </p:set>
                                    <p:animEffect transition="in" filter="blinds(horizontal)">
                                      <p:cBhvr>
                                        <p:cTn id="22" dur="500"/>
                                        <p:tgtEl>
                                          <p:spTgt spid="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
                                            <p:txEl>
                                              <p:pRg st="4" end="4"/>
                                            </p:txEl>
                                          </p:spTgt>
                                        </p:tgtEl>
                                        <p:attrNameLst>
                                          <p:attrName>style.visibility</p:attrName>
                                        </p:attrNameLst>
                                      </p:cBhvr>
                                      <p:to>
                                        <p:strVal val="visible"/>
                                      </p:to>
                                    </p:set>
                                    <p:animEffect transition="in" filter="blinds(horizontal)">
                                      <p:cBhvr>
                                        <p:cTn id="27" dur="500"/>
                                        <p:tgtEl>
                                          <p:spTgt spid="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
                                            <p:txEl>
                                              <p:pRg st="5" end="5"/>
                                            </p:txEl>
                                          </p:spTgt>
                                        </p:tgtEl>
                                        <p:attrNameLst>
                                          <p:attrName>style.visibility</p:attrName>
                                        </p:attrNameLst>
                                      </p:cBhvr>
                                      <p:to>
                                        <p:strVal val="visible"/>
                                      </p:to>
                                    </p:set>
                                    <p:animEffect transition="in" filter="blinds(horizontal)">
                                      <p:cBhvr>
                                        <p:cTn id="32" dur="500"/>
                                        <p:tgtEl>
                                          <p:spTgt spid="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1">
                                            <p:txEl>
                                              <p:pRg st="6" end="6"/>
                                            </p:txEl>
                                          </p:spTgt>
                                        </p:tgtEl>
                                        <p:attrNameLst>
                                          <p:attrName>style.visibility</p:attrName>
                                        </p:attrNameLst>
                                      </p:cBhvr>
                                      <p:to>
                                        <p:strVal val="visible"/>
                                      </p:to>
                                    </p:set>
                                    <p:animEffect transition="in" filter="blinds(horizontal)">
                                      <p:cBhvr>
                                        <p:cTn id="37" dur="500"/>
                                        <p:tgtEl>
                                          <p:spTgt spid="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1">
                                            <p:txEl>
                                              <p:pRg st="7" end="7"/>
                                            </p:txEl>
                                          </p:spTgt>
                                        </p:tgtEl>
                                        <p:attrNameLst>
                                          <p:attrName>style.visibility</p:attrName>
                                        </p:attrNameLst>
                                      </p:cBhvr>
                                      <p:to>
                                        <p:strVal val="visible"/>
                                      </p:to>
                                    </p:set>
                                    <p:animEffect transition="in" filter="blinds(horizontal)">
                                      <p:cBhvr>
                                        <p:cTn id="42" dur="500"/>
                                        <p:tgtEl>
                                          <p:spTgt spid="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1">
                                            <p:txEl>
                                              <p:pRg st="8" end="8"/>
                                            </p:txEl>
                                          </p:spTgt>
                                        </p:tgtEl>
                                        <p:attrNameLst>
                                          <p:attrName>style.visibility</p:attrName>
                                        </p:attrNameLst>
                                      </p:cBhvr>
                                      <p:to>
                                        <p:strVal val="visible"/>
                                      </p:to>
                                    </p:set>
                                    <p:animEffect transition="in" filter="blinds(horizontal)">
                                      <p:cBhvr>
                                        <p:cTn id="47" dur="500"/>
                                        <p:tgtEl>
                                          <p:spTgt spid="7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1">
                                            <p:txEl>
                                              <p:pRg st="9" end="9"/>
                                            </p:txEl>
                                          </p:spTgt>
                                        </p:tgtEl>
                                        <p:attrNameLst>
                                          <p:attrName>style.visibility</p:attrName>
                                        </p:attrNameLst>
                                      </p:cBhvr>
                                      <p:to>
                                        <p:strVal val="visible"/>
                                      </p:to>
                                    </p:set>
                                    <p:animEffect transition="in" filter="blinds(horizontal)">
                                      <p:cBhvr>
                                        <p:cTn id="52" dur="500"/>
                                        <p:tgtEl>
                                          <p:spTgt spid="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37853" y="573048"/>
            <a:ext cx="8823050" cy="4570452"/>
          </a:xfrm>
          <a:prstGeom prst="rect">
            <a:avLst/>
          </a:prstGeom>
          <a:noFill/>
          <a:ln>
            <a:noFill/>
          </a:ln>
        </p:spPr>
        <p:txBody>
          <a:bodyPr spcFirstLastPara="1" wrap="square" lIns="91425" tIns="91425" rIns="91425" bIns="91425" anchor="t" anchorCtr="0">
            <a:spAutoFit/>
          </a:bodyPr>
          <a:lstStyle/>
          <a:p>
            <a:pPr marL="285750" lvl="2" indent="-285750" algn="just">
              <a:lnSpc>
                <a:spcPct val="150000"/>
              </a:lnSpc>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What is Data Communication?</a:t>
            </a:r>
          </a:p>
          <a:p>
            <a:pPr marL="271463" lvl="2" indent="-200025" algn="just">
              <a:lnSpc>
                <a:spcPct val="150000"/>
              </a:lnSpc>
              <a:buFont typeface="Arial" panose="020B0604020202020204" pitchFamily="34" charset="0"/>
              <a:buChar char="•"/>
            </a:pPr>
            <a:r>
              <a:rPr lang="en-US" sz="1700" b="1" dirty="0" smtClean="0">
                <a:latin typeface="Cambria" panose="02040503050406030204" pitchFamily="18" charset="0"/>
                <a:ea typeface="Cambria" panose="02040503050406030204" pitchFamily="18" charset="0"/>
              </a:rPr>
              <a:t>Data</a:t>
            </a:r>
          </a:p>
          <a:p>
            <a:pPr marL="357188" lvl="8" indent="-285750" algn="just">
              <a:lnSpc>
                <a:spcPct val="150000"/>
              </a:lnSpc>
              <a:buFont typeface="Wingdings" pitchFamily="2" charset="2"/>
              <a:buChar char="ü"/>
            </a:pPr>
            <a:r>
              <a:rPr lang="en-US" sz="1700" dirty="0" smtClean="0">
                <a:latin typeface="Cambria" panose="02040503050406030204" pitchFamily="18" charset="0"/>
                <a:ea typeface="Cambria" panose="02040503050406030204" pitchFamily="18" charset="0"/>
              </a:rPr>
              <a:t>Data </a:t>
            </a:r>
            <a:r>
              <a:rPr lang="en-US" sz="1700" dirty="0">
                <a:latin typeface="Cambria" panose="02040503050406030204" pitchFamily="18" charset="0"/>
                <a:ea typeface="Cambria" panose="02040503050406030204" pitchFamily="18" charset="0"/>
              </a:rPr>
              <a:t>refers to any information.</a:t>
            </a:r>
          </a:p>
          <a:p>
            <a:pPr marL="271463" lvl="2" indent="-200025" algn="just">
              <a:lnSpc>
                <a:spcPct val="150000"/>
              </a:lnSpc>
              <a:buFont typeface="Arial" panose="020B0604020202020204" pitchFamily="34" charset="0"/>
              <a:buChar char="•"/>
            </a:pPr>
            <a:endParaRPr lang="en-US" sz="1700" b="1" dirty="0">
              <a:latin typeface="Cambria" panose="02040503050406030204" pitchFamily="18" charset="0"/>
              <a:ea typeface="Cambria" panose="02040503050406030204" pitchFamily="18" charset="0"/>
            </a:endParaRPr>
          </a:p>
          <a:p>
            <a:pPr marL="271463" lvl="2" indent="-200025" algn="just">
              <a:lnSpc>
                <a:spcPct val="150000"/>
              </a:lnSpc>
              <a:buFont typeface="Arial" panose="020B0604020202020204" pitchFamily="34" charset="0"/>
              <a:buChar char="•"/>
            </a:pPr>
            <a:r>
              <a:rPr lang="en-US" sz="1700" b="1" dirty="0" smtClean="0">
                <a:latin typeface="Cambria" panose="02040503050406030204" pitchFamily="18" charset="0"/>
                <a:ea typeface="Cambria" panose="02040503050406030204" pitchFamily="18" charset="0"/>
              </a:rPr>
              <a:t>Communication</a:t>
            </a:r>
            <a:endParaRPr lang="en-US" sz="1700" b="1" dirty="0">
              <a:latin typeface="Cambria" panose="02040503050406030204" pitchFamily="18" charset="0"/>
              <a:ea typeface="Cambria" panose="02040503050406030204" pitchFamily="18" charset="0"/>
            </a:endParaRPr>
          </a:p>
          <a:p>
            <a:pPr marL="357188" lvl="2" indent="-285750" algn="just">
              <a:lnSpc>
                <a:spcPct val="150000"/>
              </a:lnSpc>
              <a:buFont typeface="Wingdings" panose="05000000000000000000" pitchFamily="2" charset="2"/>
              <a:buChar char="ü"/>
            </a:pPr>
            <a:r>
              <a:rPr lang="en-US" sz="1700" dirty="0">
                <a:latin typeface="Cambria" panose="02040503050406030204" pitchFamily="18" charset="0"/>
                <a:ea typeface="Cambria" panose="02040503050406030204" pitchFamily="18" charset="0"/>
              </a:rPr>
              <a:t>Communication means sending or receiving information. </a:t>
            </a:r>
            <a:endParaRPr lang="en-US" sz="1700" dirty="0" smtClean="0">
              <a:latin typeface="Cambria" panose="02040503050406030204" pitchFamily="18" charset="0"/>
              <a:ea typeface="Cambria" panose="02040503050406030204" pitchFamily="18" charset="0"/>
            </a:endParaRPr>
          </a:p>
          <a:p>
            <a:pPr marL="271463" lvl="2" indent="-200025" algn="just">
              <a:lnSpc>
                <a:spcPct val="150000"/>
              </a:lnSpc>
              <a:buFont typeface="Arial" panose="020B0604020202020204" pitchFamily="34" charset="0"/>
              <a:buChar char="•"/>
            </a:pPr>
            <a:endParaRPr lang="en-US" sz="1700" b="1" dirty="0">
              <a:latin typeface="Cambria" panose="02040503050406030204" pitchFamily="18" charset="0"/>
              <a:ea typeface="Cambria" panose="02040503050406030204" pitchFamily="18" charset="0"/>
            </a:endParaRPr>
          </a:p>
          <a:p>
            <a:pPr marL="271463" lvl="2" indent="-200025" algn="just">
              <a:lnSpc>
                <a:spcPct val="150000"/>
              </a:lnSpc>
              <a:buFont typeface="Arial" panose="020B0604020202020204" pitchFamily="34" charset="0"/>
              <a:buChar char="•"/>
            </a:pPr>
            <a:r>
              <a:rPr lang="en-US" sz="1700" b="1" dirty="0" smtClean="0">
                <a:latin typeface="Cambria" panose="02040503050406030204" pitchFamily="18" charset="0"/>
                <a:ea typeface="Cambria" panose="02040503050406030204" pitchFamily="18" charset="0"/>
              </a:rPr>
              <a:t>Data </a:t>
            </a:r>
            <a:r>
              <a:rPr lang="en-US" sz="1700" b="1" dirty="0">
                <a:latin typeface="Cambria" panose="02040503050406030204" pitchFamily="18" charset="0"/>
                <a:ea typeface="Cambria" panose="02040503050406030204" pitchFamily="18" charset="0"/>
              </a:rPr>
              <a:t>Communication</a:t>
            </a:r>
          </a:p>
          <a:p>
            <a:pPr marL="357188" lvl="2" indent="-285750" algn="just">
              <a:lnSpc>
                <a:spcPct val="150000"/>
              </a:lnSpc>
              <a:buFont typeface="Wingdings" panose="05000000000000000000" pitchFamily="2" charset="2"/>
              <a:buChar char="ü"/>
            </a:pPr>
            <a:r>
              <a:rPr lang="en-US" sz="1700" dirty="0">
                <a:latin typeface="Cambria" panose="02040503050406030204" pitchFamily="18" charset="0"/>
                <a:ea typeface="Cambria" panose="02040503050406030204" pitchFamily="18" charset="0"/>
              </a:rPr>
              <a:t>Data Communication is a process of exchanging data or information through a communication device. </a:t>
            </a:r>
          </a:p>
          <a:p>
            <a:pPr marL="357188" lvl="2" indent="-285750" algn="just">
              <a:lnSpc>
                <a:spcPct val="150000"/>
              </a:lnSpc>
              <a:buFont typeface="Wingdings" panose="05000000000000000000" pitchFamily="2" charset="2"/>
              <a:buChar char="ü"/>
            </a:pPr>
            <a:r>
              <a:rPr lang="en-US" sz="1700" dirty="0">
                <a:latin typeface="Cambria" panose="02040503050406030204" pitchFamily="18" charset="0"/>
                <a:ea typeface="Cambria" panose="02040503050406030204" pitchFamily="18" charset="0"/>
              </a:rPr>
              <a:t>Ex., Computer, Mobile Phones, Tablets.</a:t>
            </a:r>
          </a:p>
        </p:txBody>
      </p:sp>
    </p:spTree>
    <p:extLst>
      <p:ext uri="{BB962C8B-B14F-4D97-AF65-F5344CB8AC3E}">
        <p14:creationId xmlns="" xmlns:p14="http://schemas.microsoft.com/office/powerpoint/2010/main" val="37975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blinds(horizontal)">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blinds(horizontal)">
                                      <p:cBhvr>
                                        <p:cTn id="12" dur="500"/>
                                        <p:tgtEl>
                                          <p:spTgt spid="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1">
                                            <p:txEl>
                                              <p:pRg st="2" end="2"/>
                                            </p:txEl>
                                          </p:spTgt>
                                        </p:tgtEl>
                                        <p:attrNameLst>
                                          <p:attrName>style.visibility</p:attrName>
                                        </p:attrNameLst>
                                      </p:cBhvr>
                                      <p:to>
                                        <p:strVal val="visible"/>
                                      </p:to>
                                    </p:set>
                                    <p:animEffect transition="in" filter="blinds(horizontal)">
                                      <p:cBhvr>
                                        <p:cTn id="15" dur="500"/>
                                        <p:tgtEl>
                                          <p:spTgt spid="7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1">
                                            <p:txEl>
                                              <p:pRg st="4" end="4"/>
                                            </p:txEl>
                                          </p:spTgt>
                                        </p:tgtEl>
                                        <p:attrNameLst>
                                          <p:attrName>style.visibility</p:attrName>
                                        </p:attrNameLst>
                                      </p:cBhvr>
                                      <p:to>
                                        <p:strVal val="visible"/>
                                      </p:to>
                                    </p:set>
                                    <p:animEffect transition="in" filter="blinds(horizontal)">
                                      <p:cBhvr>
                                        <p:cTn id="20" dur="500"/>
                                        <p:tgtEl>
                                          <p:spTgt spid="71">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1">
                                            <p:txEl>
                                              <p:pRg st="5" end="5"/>
                                            </p:txEl>
                                          </p:spTgt>
                                        </p:tgtEl>
                                        <p:attrNameLst>
                                          <p:attrName>style.visibility</p:attrName>
                                        </p:attrNameLst>
                                      </p:cBhvr>
                                      <p:to>
                                        <p:strVal val="visible"/>
                                      </p:to>
                                    </p:set>
                                    <p:animEffect transition="in" filter="blinds(horizontal)">
                                      <p:cBhvr>
                                        <p:cTn id="23" dur="500"/>
                                        <p:tgtEl>
                                          <p:spTgt spid="7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1">
                                            <p:txEl>
                                              <p:pRg st="7" end="7"/>
                                            </p:txEl>
                                          </p:spTgt>
                                        </p:tgtEl>
                                        <p:attrNameLst>
                                          <p:attrName>style.visibility</p:attrName>
                                        </p:attrNameLst>
                                      </p:cBhvr>
                                      <p:to>
                                        <p:strVal val="visible"/>
                                      </p:to>
                                    </p:set>
                                    <p:animEffect transition="in" filter="blinds(horizontal)">
                                      <p:cBhvr>
                                        <p:cTn id="28" dur="500"/>
                                        <p:tgtEl>
                                          <p:spTgt spid="71">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1">
                                            <p:txEl>
                                              <p:pRg st="8" end="8"/>
                                            </p:txEl>
                                          </p:spTgt>
                                        </p:tgtEl>
                                        <p:attrNameLst>
                                          <p:attrName>style.visibility</p:attrName>
                                        </p:attrNameLst>
                                      </p:cBhvr>
                                      <p:to>
                                        <p:strVal val="visible"/>
                                      </p:to>
                                    </p:set>
                                    <p:animEffect transition="in" filter="blinds(horizontal)">
                                      <p:cBhvr>
                                        <p:cTn id="31" dur="500"/>
                                        <p:tgtEl>
                                          <p:spTgt spid="71">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1">
                                            <p:txEl>
                                              <p:pRg st="9" end="9"/>
                                            </p:txEl>
                                          </p:spTgt>
                                        </p:tgtEl>
                                        <p:attrNameLst>
                                          <p:attrName>style.visibility</p:attrName>
                                        </p:attrNameLst>
                                      </p:cBhvr>
                                      <p:to>
                                        <p:strVal val="visible"/>
                                      </p:to>
                                    </p:set>
                                    <p:animEffect transition="in" filter="blinds(horizontal)">
                                      <p:cBhvr>
                                        <p:cTn id="36" dur="500"/>
                                        <p:tgtEl>
                                          <p:spTgt spid="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441656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2000" b="1" dirty="0">
                <a:solidFill>
                  <a:schemeClr val="tx1"/>
                </a:solidFill>
                <a:latin typeface="Cambria" panose="02040503050406030204" pitchFamily="18" charset="0"/>
                <a:ea typeface="Cambria" panose="02040503050406030204" pitchFamily="18" charset="0"/>
                <a:cs typeface="Proxima Nova"/>
              </a:rPr>
              <a:t>Characteristics of Data Communication</a:t>
            </a:r>
          </a:p>
          <a:p>
            <a:pPr marL="371475" lvl="2" indent="-285750"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Delivery</a:t>
            </a:r>
          </a:p>
          <a:p>
            <a:pPr marL="371475" lvl="4"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The data should be delivered to the correct destination and correct user.</a:t>
            </a:r>
          </a:p>
          <a:p>
            <a:pPr marL="371475" lvl="2" indent="-285750" algn="just"/>
            <a:endParaRPr lang="en-US" sz="1700" dirty="0">
              <a:latin typeface="Cambria" panose="02040503050406030204" pitchFamily="18" charset="0"/>
              <a:ea typeface="Cambria" panose="02040503050406030204" pitchFamily="18" charset="0"/>
            </a:endParaRPr>
          </a:p>
          <a:p>
            <a:pPr marL="371475" lvl="2" indent="-285750"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Accuracy</a:t>
            </a:r>
          </a:p>
          <a:p>
            <a:pPr marL="371475" lvl="4"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The communication system should deliver the data accurately, without introducing any errors. The data may get corrupted during transmission affecting the accuracy of the delivered data.</a:t>
            </a:r>
          </a:p>
          <a:p>
            <a:pPr marL="371475" lvl="2" indent="-285750" algn="just">
              <a:buFont typeface="Wingdings" panose="05000000000000000000" pitchFamily="2" charset="2"/>
              <a:buChar char="ü"/>
            </a:pPr>
            <a:endParaRPr lang="en-US" sz="1700" dirty="0">
              <a:latin typeface="Cambria" panose="02040503050406030204" pitchFamily="18" charset="0"/>
              <a:ea typeface="Cambria" panose="02040503050406030204" pitchFamily="18" charset="0"/>
            </a:endParaRPr>
          </a:p>
          <a:p>
            <a:pPr marL="371475" lvl="2" indent="-285750"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Timeliness</a:t>
            </a:r>
          </a:p>
          <a:p>
            <a:pPr marL="3714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Audio and Video data has to be delivered in a timely manner without any delay; such a data delivery is called real time transmission of data.</a:t>
            </a:r>
          </a:p>
          <a:p>
            <a:pPr marL="371475" lvl="2" indent="-285750" algn="just">
              <a:buFont typeface="Wingdings" panose="05000000000000000000" pitchFamily="2" charset="2"/>
              <a:buChar char="ü"/>
            </a:pPr>
            <a:endParaRPr lang="en-US" sz="1700" dirty="0">
              <a:latin typeface="Cambria" panose="02040503050406030204" pitchFamily="18" charset="0"/>
              <a:ea typeface="Cambria" panose="02040503050406030204" pitchFamily="18" charset="0"/>
            </a:endParaRPr>
          </a:p>
          <a:p>
            <a:pPr marL="371475" lvl="2" indent="-285750"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Jitter</a:t>
            </a:r>
          </a:p>
          <a:p>
            <a:pPr marL="3714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It is the variation in the packet arrival time. Uneven Jitter may affect the timeliness of data being transmitted.</a:t>
            </a:r>
          </a:p>
        </p:txBody>
      </p:sp>
    </p:spTree>
    <p:extLst>
      <p:ext uri="{BB962C8B-B14F-4D97-AF65-F5344CB8AC3E}">
        <p14:creationId xmlns="" xmlns:p14="http://schemas.microsoft.com/office/powerpoint/2010/main" val="71096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blinds(horizontal)">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blinds(horizontal)">
                                      <p:cBhvr>
                                        <p:cTn id="12" dur="500"/>
                                        <p:tgtEl>
                                          <p:spTgt spid="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1">
                                            <p:txEl>
                                              <p:pRg st="2" end="2"/>
                                            </p:txEl>
                                          </p:spTgt>
                                        </p:tgtEl>
                                        <p:attrNameLst>
                                          <p:attrName>style.visibility</p:attrName>
                                        </p:attrNameLst>
                                      </p:cBhvr>
                                      <p:to>
                                        <p:strVal val="visible"/>
                                      </p:to>
                                    </p:set>
                                    <p:animEffect transition="in" filter="blinds(horizontal)">
                                      <p:cBhvr>
                                        <p:cTn id="15" dur="500"/>
                                        <p:tgtEl>
                                          <p:spTgt spid="7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1">
                                            <p:txEl>
                                              <p:pRg st="4" end="4"/>
                                            </p:txEl>
                                          </p:spTgt>
                                        </p:tgtEl>
                                        <p:attrNameLst>
                                          <p:attrName>style.visibility</p:attrName>
                                        </p:attrNameLst>
                                      </p:cBhvr>
                                      <p:to>
                                        <p:strVal val="visible"/>
                                      </p:to>
                                    </p:set>
                                    <p:animEffect transition="in" filter="blinds(horizontal)">
                                      <p:cBhvr>
                                        <p:cTn id="20" dur="500"/>
                                        <p:tgtEl>
                                          <p:spTgt spid="71">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1">
                                            <p:txEl>
                                              <p:pRg st="5" end="5"/>
                                            </p:txEl>
                                          </p:spTgt>
                                        </p:tgtEl>
                                        <p:attrNameLst>
                                          <p:attrName>style.visibility</p:attrName>
                                        </p:attrNameLst>
                                      </p:cBhvr>
                                      <p:to>
                                        <p:strVal val="visible"/>
                                      </p:to>
                                    </p:set>
                                    <p:animEffect transition="in" filter="blinds(horizontal)">
                                      <p:cBhvr>
                                        <p:cTn id="23" dur="500"/>
                                        <p:tgtEl>
                                          <p:spTgt spid="7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1">
                                            <p:txEl>
                                              <p:pRg st="7" end="7"/>
                                            </p:txEl>
                                          </p:spTgt>
                                        </p:tgtEl>
                                        <p:attrNameLst>
                                          <p:attrName>style.visibility</p:attrName>
                                        </p:attrNameLst>
                                      </p:cBhvr>
                                      <p:to>
                                        <p:strVal val="visible"/>
                                      </p:to>
                                    </p:set>
                                    <p:animEffect transition="in" filter="blinds(horizontal)">
                                      <p:cBhvr>
                                        <p:cTn id="28" dur="500"/>
                                        <p:tgtEl>
                                          <p:spTgt spid="71">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1">
                                            <p:txEl>
                                              <p:pRg st="8" end="8"/>
                                            </p:txEl>
                                          </p:spTgt>
                                        </p:tgtEl>
                                        <p:attrNameLst>
                                          <p:attrName>style.visibility</p:attrName>
                                        </p:attrNameLst>
                                      </p:cBhvr>
                                      <p:to>
                                        <p:strVal val="visible"/>
                                      </p:to>
                                    </p:set>
                                    <p:animEffect transition="in" filter="blinds(horizontal)">
                                      <p:cBhvr>
                                        <p:cTn id="31" dur="500"/>
                                        <p:tgtEl>
                                          <p:spTgt spid="71">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1">
                                            <p:txEl>
                                              <p:pRg st="10" end="10"/>
                                            </p:txEl>
                                          </p:spTgt>
                                        </p:tgtEl>
                                        <p:attrNameLst>
                                          <p:attrName>style.visibility</p:attrName>
                                        </p:attrNameLst>
                                      </p:cBhvr>
                                      <p:to>
                                        <p:strVal val="visible"/>
                                      </p:to>
                                    </p:set>
                                    <p:animEffect transition="in" filter="blinds(horizontal)">
                                      <p:cBhvr>
                                        <p:cTn id="36" dur="500"/>
                                        <p:tgtEl>
                                          <p:spTgt spid="71">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71">
                                            <p:txEl>
                                              <p:pRg st="11" end="11"/>
                                            </p:txEl>
                                          </p:spTgt>
                                        </p:tgtEl>
                                        <p:attrNameLst>
                                          <p:attrName>style.visibility</p:attrName>
                                        </p:attrNameLst>
                                      </p:cBhvr>
                                      <p:to>
                                        <p:strVal val="visible"/>
                                      </p:to>
                                    </p:set>
                                    <p:animEffect transition="in" filter="blinds(horizontal)">
                                      <p:cBhvr>
                                        <p:cTn id="39" dur="500"/>
                                        <p:tgtEl>
                                          <p:spTgt spid="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Categories of Network</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1290362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Categories of Network</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4401175"/>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 the </a:t>
            </a:r>
            <a:r>
              <a:rPr lang="en-US" sz="1700" b="1" dirty="0">
                <a:latin typeface="Cambria" panose="02040503050406030204" pitchFamily="18" charset="0"/>
                <a:ea typeface="Cambria" panose="02040503050406030204" pitchFamily="18" charset="0"/>
              </a:rPr>
              <a:t>basis of medium </a:t>
            </a:r>
            <a:r>
              <a:rPr lang="en-US" sz="1700" dirty="0">
                <a:latin typeface="Cambria" panose="02040503050406030204" pitchFamily="18" charset="0"/>
                <a:ea typeface="Cambria" panose="02040503050406030204" pitchFamily="18" charset="0"/>
              </a:rPr>
              <a:t>network is </a:t>
            </a:r>
            <a:r>
              <a:rPr lang="en-US" sz="1700" b="1" dirty="0">
                <a:latin typeface="Cambria" panose="02040503050406030204" pitchFamily="18" charset="0"/>
                <a:ea typeface="Cambria" panose="02040503050406030204" pitchFamily="18" charset="0"/>
              </a:rPr>
              <a:t>divided into two categories: Wired Network and Wireless Network.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Wired Network</a:t>
            </a:r>
          </a:p>
          <a:p>
            <a:pPr marL="271463" lvl="2" indent="-200025" algn="just">
              <a:buFont typeface="Arial" panose="020B0604020202020204" pitchFamily="34" charset="0"/>
              <a:buChar char="•"/>
            </a:pPr>
            <a:r>
              <a:rPr lang="en-US" sz="1700" dirty="0" smtClean="0">
                <a:latin typeface="Cambria" panose="02040503050406030204" pitchFamily="18" charset="0"/>
                <a:ea typeface="Cambria" panose="02040503050406030204" pitchFamily="18" charset="0"/>
              </a:rPr>
              <a:t>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“wired” </a:t>
            </a:r>
            <a:r>
              <a:rPr lang="en-US" sz="1700" dirty="0">
                <a:latin typeface="Cambria" panose="02040503050406030204" pitchFamily="18" charset="0"/>
                <a:ea typeface="Cambria" panose="02040503050406030204" pitchFamily="18" charset="0"/>
              </a:rPr>
              <a:t>refers to any physical medium made up of cables. Copper wire, twisted pair, or fiber optic cables are all options.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wired network employs wires to link devices to the Internet or another network, such as laptops or desktop PCs connected with each other or different networking devices.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Wireless Network</a:t>
            </a:r>
          </a:p>
          <a:p>
            <a:pPr marL="271463" lvl="2" indent="-200025" algn="just">
              <a:buFont typeface="Arial" panose="020B0604020202020204" pitchFamily="34" charset="0"/>
              <a:buChar char="•"/>
            </a:pP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“Wireless” </a:t>
            </a:r>
            <a:r>
              <a:rPr lang="en-US" sz="1700" dirty="0">
                <a:latin typeface="Cambria" panose="02040503050406030204" pitchFamily="18" charset="0"/>
                <a:ea typeface="Cambria" panose="02040503050406030204" pitchFamily="18" charset="0"/>
              </a:rPr>
              <a:t>means without wire, media that is made up of electromagnetic waves (EM Waves) or infrared waves. Antennas or sensors will be present on all wireless devices.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Cellular phones, wireless sensors, TV remotes, satellite disc receivers, and laptops with WLAN cards are all examples of wireless devices.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For data or voice communication, a wireless network uses radio-frequency waves rather than wires.</a:t>
            </a:r>
          </a:p>
        </p:txBody>
      </p:sp>
    </p:spTree>
    <p:extLst>
      <p:ext uri="{BB962C8B-B14F-4D97-AF65-F5344CB8AC3E}">
        <p14:creationId xmlns="" xmlns:p14="http://schemas.microsoft.com/office/powerpoint/2010/main" val="423371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2" end="2"/>
                                            </p:txEl>
                                          </p:spTgt>
                                        </p:tgtEl>
                                        <p:attrNameLst>
                                          <p:attrName>style.visibility</p:attrName>
                                        </p:attrNameLst>
                                      </p:cBhvr>
                                      <p:to>
                                        <p:strVal val="visible"/>
                                      </p:to>
                                    </p:set>
                                    <p:animEffect transition="in" filter="blinds(horizontal)">
                                      <p:cBhvr>
                                        <p:cTn id="7" dur="500"/>
                                        <p:tgtEl>
                                          <p:spTgt spid="7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
                                            <p:txEl>
                                              <p:pRg st="6" end="6"/>
                                            </p:txEl>
                                          </p:spTgt>
                                        </p:tgtEl>
                                        <p:attrNameLst>
                                          <p:attrName>style.visibility</p:attrName>
                                        </p:attrNameLst>
                                      </p:cBhvr>
                                      <p:to>
                                        <p:strVal val="visible"/>
                                      </p:to>
                                    </p:set>
                                    <p:animEffect transition="in" filter="blinds(horizontal)">
                                      <p:cBhvr>
                                        <p:cTn id="10" dur="500"/>
                                        <p:tgtEl>
                                          <p:spTgt spid="71">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1">
                                            <p:txEl>
                                              <p:pRg st="3" end="3"/>
                                            </p:txEl>
                                          </p:spTgt>
                                        </p:tgtEl>
                                        <p:attrNameLst>
                                          <p:attrName>style.visibility</p:attrName>
                                        </p:attrNameLst>
                                      </p:cBhvr>
                                      <p:to>
                                        <p:strVal val="visible"/>
                                      </p:to>
                                    </p:set>
                                    <p:animEffect transition="in" filter="blinds(horizontal)">
                                      <p:cBhvr>
                                        <p:cTn id="15" dur="500"/>
                                        <p:tgtEl>
                                          <p:spTgt spid="7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1">
                                            <p:txEl>
                                              <p:pRg st="4" end="4"/>
                                            </p:txEl>
                                          </p:spTgt>
                                        </p:tgtEl>
                                        <p:attrNameLst>
                                          <p:attrName>style.visibility</p:attrName>
                                        </p:attrNameLst>
                                      </p:cBhvr>
                                      <p:to>
                                        <p:strVal val="visible"/>
                                      </p:to>
                                    </p:set>
                                    <p:animEffect transition="in" filter="blinds(horizontal)">
                                      <p:cBhvr>
                                        <p:cTn id="18" dur="500"/>
                                        <p:tgtEl>
                                          <p:spTgt spid="7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1">
                                            <p:txEl>
                                              <p:pRg st="7" end="7"/>
                                            </p:txEl>
                                          </p:spTgt>
                                        </p:tgtEl>
                                        <p:attrNameLst>
                                          <p:attrName>style.visibility</p:attrName>
                                        </p:attrNameLst>
                                      </p:cBhvr>
                                      <p:to>
                                        <p:strVal val="visible"/>
                                      </p:to>
                                    </p:set>
                                    <p:animEffect transition="in" filter="blinds(horizontal)">
                                      <p:cBhvr>
                                        <p:cTn id="23" dur="500"/>
                                        <p:tgtEl>
                                          <p:spTgt spid="71">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1">
                                            <p:txEl>
                                              <p:pRg st="8" end="8"/>
                                            </p:txEl>
                                          </p:spTgt>
                                        </p:tgtEl>
                                        <p:attrNameLst>
                                          <p:attrName>style.visibility</p:attrName>
                                        </p:attrNameLst>
                                      </p:cBhvr>
                                      <p:to>
                                        <p:strVal val="visible"/>
                                      </p:to>
                                    </p:set>
                                    <p:animEffect transition="in" filter="blinds(horizontal)">
                                      <p:cBhvr>
                                        <p:cTn id="26" dur="500"/>
                                        <p:tgtEl>
                                          <p:spTgt spid="71">
                                            <p:txEl>
                                              <p:pRg st="8" end="8"/>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1">
                                            <p:txEl>
                                              <p:pRg st="9" end="9"/>
                                            </p:txEl>
                                          </p:spTgt>
                                        </p:tgtEl>
                                        <p:attrNameLst>
                                          <p:attrName>style.visibility</p:attrName>
                                        </p:attrNameLst>
                                      </p:cBhvr>
                                      <p:to>
                                        <p:strVal val="visible"/>
                                      </p:to>
                                    </p:set>
                                    <p:animEffect transition="in" filter="blinds(horizontal)">
                                      <p:cBhvr>
                                        <p:cTn id="29" dur="500"/>
                                        <p:tgtEl>
                                          <p:spTgt spid="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Categories of Network</a:t>
            </a:r>
          </a:p>
        </p:txBody>
      </p:sp>
      <p:sp>
        <p:nvSpPr>
          <p:cNvPr id="71" name="Google Shape;71;p15"/>
          <p:cNvSpPr txBox="1"/>
          <p:nvPr/>
        </p:nvSpPr>
        <p:spPr>
          <a:xfrm>
            <a:off x="127221" y="724642"/>
            <a:ext cx="8823050" cy="75402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Exercise</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Difference between wired vs wireless</a:t>
            </a:r>
          </a:p>
        </p:txBody>
      </p:sp>
    </p:spTree>
    <p:extLst>
      <p:ext uri="{BB962C8B-B14F-4D97-AF65-F5344CB8AC3E}">
        <p14:creationId xmlns="" xmlns:p14="http://schemas.microsoft.com/office/powerpoint/2010/main" val="297492023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Types of Network</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614881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830903" cy="1846629"/>
          </a:xfrm>
          <a:prstGeom prst="rect">
            <a:avLst/>
          </a:prstGeom>
          <a:noFill/>
          <a:ln>
            <a:noFill/>
          </a:ln>
        </p:spPr>
        <p:txBody>
          <a:bodyPr spcFirstLastPara="1" wrap="square" lIns="91425" tIns="91425" rIns="91425" bIns="91425" anchor="t" anchorCtr="0">
            <a:spAutoFit/>
          </a:bodyPr>
          <a:lstStyle/>
          <a:p>
            <a:pPr lvl="0"/>
            <a:endParaRPr lang="en-IN" sz="3600" b="1" dirty="0">
              <a:solidFill>
                <a:srgbClr val="666666"/>
              </a:solidFill>
              <a:latin typeface="Proxima Nova"/>
              <a:ea typeface="Proxima Nova"/>
              <a:cs typeface="Proxima Nova"/>
              <a:sym typeface="Proxima Nova"/>
            </a:endParaRPr>
          </a:p>
          <a:p>
            <a:r>
              <a:rPr lang="en-US" sz="3600" b="1" dirty="0">
                <a:solidFill>
                  <a:srgbClr val="666666"/>
                </a:solidFill>
                <a:latin typeface="Proxima Nova"/>
              </a:rPr>
              <a:t>Introduction of Computer Network</a:t>
            </a:r>
            <a:endParaRPr sz="3600" b="1" dirty="0">
              <a:solidFill>
                <a:srgbClr val="666666"/>
              </a:solidFill>
              <a:latin typeface="Proxima Nova"/>
            </a:endParaRPr>
          </a:p>
        </p:txBody>
      </p:sp>
      <p:sp>
        <p:nvSpPr>
          <p:cNvPr id="12" name="Google Shape;73;p15"/>
          <p:cNvSpPr txBox="1"/>
          <p:nvPr/>
        </p:nvSpPr>
        <p:spPr>
          <a:xfrm>
            <a:off x="333811" y="4253501"/>
            <a:ext cx="4185025" cy="677078"/>
          </a:xfrm>
          <a:prstGeom prst="rect">
            <a:avLst/>
          </a:prstGeom>
          <a:noFill/>
          <a:ln>
            <a:noFill/>
          </a:ln>
        </p:spPr>
        <p:txBody>
          <a:bodyPr spcFirstLastPara="1" wrap="square" lIns="91425" tIns="91425" rIns="91425" bIns="91425" anchor="t" anchorCtr="0">
            <a:spAutoFit/>
          </a:bodyPr>
          <a:lstStyle/>
          <a:p>
            <a:pPr lvl="0"/>
            <a:r>
              <a:rPr lang="en-US" sz="1600" dirty="0">
                <a:solidFill>
                  <a:schemeClr val="dk2"/>
                </a:solidFill>
                <a:latin typeface="Cambria" panose="02040503050406030204" pitchFamily="18" charset="0"/>
                <a:ea typeface="Cambria" panose="02040503050406030204" pitchFamily="18" charset="0"/>
              </a:rPr>
              <a:t>Prof. </a:t>
            </a:r>
            <a:r>
              <a:rPr lang="en-US" sz="1600" dirty="0" smtClean="0">
                <a:solidFill>
                  <a:schemeClr val="dk2"/>
                </a:solidFill>
                <a:latin typeface="Cambria" panose="02040503050406030204" pitchFamily="18" charset="0"/>
                <a:ea typeface="Cambria" panose="02040503050406030204" pitchFamily="18" charset="0"/>
              </a:rPr>
              <a:t>Megha Mudholkar</a:t>
            </a:r>
            <a:endParaRPr lang="en-US" sz="1600" dirty="0">
              <a:solidFill>
                <a:schemeClr val="dk2"/>
              </a:solidFill>
              <a:latin typeface="Cambria" panose="02040503050406030204" pitchFamily="18" charset="0"/>
              <a:ea typeface="Cambria" panose="02040503050406030204" pitchFamily="18" charset="0"/>
            </a:endParaRPr>
          </a:p>
          <a:p>
            <a:pPr lvl="0"/>
            <a:r>
              <a:rPr lang="en-US" sz="1600" dirty="0" smtClean="0">
                <a:solidFill>
                  <a:schemeClr val="dk2"/>
                </a:solidFill>
                <a:latin typeface="Cambria" panose="02040503050406030204" pitchFamily="18" charset="0"/>
                <a:ea typeface="Cambria" panose="02040503050406030204" pitchFamily="18" charset="0"/>
              </a:rPr>
              <a:t>Department of Computer </a:t>
            </a:r>
            <a:r>
              <a:rPr lang="en-US" sz="1600" dirty="0">
                <a:solidFill>
                  <a:schemeClr val="dk2"/>
                </a:solidFill>
                <a:latin typeface="Cambria" panose="02040503050406030204" pitchFamily="18" charset="0"/>
                <a:ea typeface="Cambria" panose="02040503050406030204" pitchFamily="18" charset="0"/>
              </a:rPr>
              <a:t>Engineering </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01CE0410</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Computer Network</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3716372"/>
          </a:xfrm>
          <a:prstGeom prst="rect">
            <a:avLst/>
          </a:prstGeom>
          <a:noFill/>
          <a:ln>
            <a:noFill/>
          </a:ln>
        </p:spPr>
        <p:txBody>
          <a:bodyPr spcFirstLastPara="1" wrap="square" lIns="91425" tIns="91425" rIns="91425" bIns="91425" anchor="t" anchorCtr="0">
            <a:spAutoFit/>
          </a:bodyPr>
          <a:lstStyle/>
          <a:p>
            <a:pPr marL="271463" lvl="2" indent="-200025"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Computer networks can be </a:t>
            </a:r>
            <a:r>
              <a:rPr lang="en-US" sz="1700" b="1" dirty="0" smtClean="0">
                <a:latin typeface="Cambria" panose="02040503050406030204" pitchFamily="18" charset="0"/>
                <a:ea typeface="Cambria" panose="02040503050406030204" pitchFamily="18" charset="0"/>
              </a:rPr>
              <a:t>categorized by </a:t>
            </a:r>
            <a:r>
              <a:rPr lang="en-US" sz="1700" b="1" dirty="0">
                <a:latin typeface="Cambria" panose="02040503050406030204" pitchFamily="18" charset="0"/>
                <a:ea typeface="Cambria" panose="02040503050406030204" pitchFamily="18" charset="0"/>
              </a:rPr>
              <a:t>their size as well as their purpose.</a:t>
            </a:r>
          </a:p>
          <a:p>
            <a:pPr marL="271463" lvl="2" indent="-200025" algn="just">
              <a:lnSpc>
                <a:spcPct val="150000"/>
              </a:lnSpc>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The </a:t>
            </a:r>
            <a:r>
              <a:rPr lang="en-US" sz="1700" b="1" dirty="0">
                <a:latin typeface="Cambria" panose="02040503050406030204" pitchFamily="18" charset="0"/>
                <a:ea typeface="Cambria" panose="02040503050406030204" pitchFamily="18" charset="0"/>
              </a:rPr>
              <a:t>size of a network </a:t>
            </a:r>
            <a:r>
              <a:rPr lang="en-US" sz="1700" dirty="0">
                <a:latin typeface="Cambria" panose="02040503050406030204" pitchFamily="18" charset="0"/>
                <a:ea typeface="Cambria" panose="02040503050406030204" pitchFamily="18" charset="0"/>
              </a:rPr>
              <a:t>can be expressed by </a:t>
            </a:r>
            <a:r>
              <a:rPr lang="en-US" sz="1700" b="1" dirty="0">
                <a:latin typeface="Cambria" panose="02040503050406030204" pitchFamily="18" charset="0"/>
                <a:ea typeface="Cambria" panose="02040503050406030204" pitchFamily="18" charset="0"/>
              </a:rPr>
              <a:t>the geographic area</a:t>
            </a:r>
            <a:r>
              <a:rPr lang="en-US" sz="1700" dirty="0">
                <a:latin typeface="Cambria" panose="02040503050406030204" pitchFamily="18" charset="0"/>
                <a:ea typeface="Cambria" panose="02040503050406030204" pitchFamily="18" charset="0"/>
              </a:rPr>
              <a:t>.</a:t>
            </a:r>
          </a:p>
          <a:p>
            <a:pPr marL="271463" lvl="2" indent="-200025" algn="just">
              <a:lnSpc>
                <a:spcPct val="150000"/>
              </a:lnSpc>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Some of the different networks based on size are:</a:t>
            </a:r>
            <a:endParaRPr lang="en-IN" sz="1700" dirty="0">
              <a:latin typeface="Cambria" panose="02040503050406030204" pitchFamily="18" charset="0"/>
              <a:ea typeface="Cambria" panose="02040503050406030204" pitchFamily="18" charset="0"/>
            </a:endParaRPr>
          </a:p>
          <a:p>
            <a:pPr marL="720725" lvl="2" indent="-285750" algn="just">
              <a:lnSpc>
                <a:spcPct val="150000"/>
              </a:lnSpc>
              <a:buFont typeface="Wingdings" panose="05000000000000000000" pitchFamily="2" charset="2"/>
              <a:buChar char="ü"/>
            </a:pPr>
            <a:r>
              <a:rPr lang="en-IN" sz="1700" dirty="0">
                <a:latin typeface="Cambria" panose="02040503050406030204" pitchFamily="18" charset="0"/>
                <a:ea typeface="Cambria" panose="02040503050406030204" pitchFamily="18" charset="0"/>
              </a:rPr>
              <a:t>PAN (Personal Area Network)</a:t>
            </a:r>
          </a:p>
          <a:p>
            <a:pPr marL="720725" lvl="2" indent="-285750" algn="just">
              <a:lnSpc>
                <a:spcPct val="150000"/>
              </a:lnSpc>
              <a:buFont typeface="Wingdings" panose="05000000000000000000" pitchFamily="2" charset="2"/>
              <a:buChar char="ü"/>
            </a:pPr>
            <a:r>
              <a:rPr lang="en-IN" sz="1700" dirty="0">
                <a:latin typeface="Cambria" panose="02040503050406030204" pitchFamily="18" charset="0"/>
                <a:ea typeface="Cambria" panose="02040503050406030204" pitchFamily="18" charset="0"/>
              </a:rPr>
              <a:t>LAN (Local Area Network)</a:t>
            </a:r>
          </a:p>
          <a:p>
            <a:pPr marL="720725" lvl="2" indent="-285750" algn="just">
              <a:lnSpc>
                <a:spcPct val="150000"/>
              </a:lnSpc>
              <a:buFont typeface="Wingdings" panose="05000000000000000000" pitchFamily="2" charset="2"/>
              <a:buChar char="ü"/>
            </a:pPr>
            <a:r>
              <a:rPr lang="en-IN" sz="1700" dirty="0">
                <a:latin typeface="Cambria" panose="02040503050406030204" pitchFamily="18" charset="0"/>
                <a:ea typeface="Cambria" panose="02040503050406030204" pitchFamily="18" charset="0"/>
              </a:rPr>
              <a:t>MAN (Metropolitan Area Network)</a:t>
            </a:r>
          </a:p>
          <a:p>
            <a:pPr marL="720725" lvl="2" indent="-285750" algn="just">
              <a:lnSpc>
                <a:spcPct val="150000"/>
              </a:lnSpc>
              <a:buFont typeface="Wingdings" panose="05000000000000000000" pitchFamily="2" charset="2"/>
              <a:buChar char="ü"/>
            </a:pPr>
            <a:r>
              <a:rPr lang="en-IN" sz="1700" dirty="0">
                <a:latin typeface="Cambria" panose="02040503050406030204" pitchFamily="18" charset="0"/>
                <a:ea typeface="Cambria" panose="02040503050406030204" pitchFamily="18" charset="0"/>
              </a:rPr>
              <a:t>WAN (Wide Area Network)</a:t>
            </a:r>
          </a:p>
        </p:txBody>
      </p:sp>
    </p:spTree>
    <p:extLst>
      <p:ext uri="{BB962C8B-B14F-4D97-AF65-F5344CB8AC3E}">
        <p14:creationId xmlns="" xmlns:p14="http://schemas.microsoft.com/office/powerpoint/2010/main" val="892868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724642"/>
            <a:ext cx="8823050" cy="172351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PAN (Personal Area Network)</a:t>
            </a:r>
          </a:p>
          <a:p>
            <a:pPr marL="271463" lvl="2" indent="-200025" algn="just">
              <a:buFont typeface="Arial" panose="020B0604020202020204" pitchFamily="34" charset="0"/>
              <a:buChar char="•"/>
            </a:pPr>
            <a:r>
              <a:rPr lang="en-US" sz="1600" dirty="0" smtClean="0">
                <a:latin typeface="Cambria" panose="02040503050406030204" pitchFamily="18" charset="0"/>
                <a:ea typeface="Cambria" panose="02040503050406030204" pitchFamily="18" charset="0"/>
              </a:rPr>
              <a:t>Network which is </a:t>
            </a:r>
            <a:r>
              <a:rPr lang="en-US" sz="1600" dirty="0">
                <a:latin typeface="Cambria" panose="02040503050406030204" pitchFamily="18" charset="0"/>
                <a:ea typeface="Cambria" panose="02040503050406030204" pitchFamily="18" charset="0"/>
              </a:rPr>
              <a:t>used for connecting the computer devices of personal use is known as Personal Area Network.</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Personal computer devices that are used to develop the personal area network are the laptop, mobile phones, media player and play stations.</a:t>
            </a:r>
          </a:p>
        </p:txBody>
      </p:sp>
      <p:pic>
        <p:nvPicPr>
          <p:cNvPr id="2" name="Picture 1">
            <a:extLst>
              <a:ext uri="{FF2B5EF4-FFF2-40B4-BE49-F238E27FC236}">
                <a16:creationId xmlns="" xmlns:a16="http://schemas.microsoft.com/office/drawing/2014/main" id="{C65BE046-E92E-E525-3D70-4C9894EBC6EF}"/>
              </a:ext>
            </a:extLst>
          </p:cNvPr>
          <p:cNvPicPr>
            <a:picLocks noChangeAspect="1"/>
          </p:cNvPicPr>
          <p:nvPr/>
        </p:nvPicPr>
        <p:blipFill rotWithShape="1">
          <a:blip r:embed="rId6"/>
          <a:srcRect l="23333" t="50000" r="4011"/>
          <a:stretch/>
        </p:blipFill>
        <p:spPr>
          <a:xfrm>
            <a:off x="4077424" y="2365617"/>
            <a:ext cx="4503771" cy="2324555"/>
          </a:xfrm>
          <a:prstGeom prst="rect">
            <a:avLst/>
          </a:prstGeom>
        </p:spPr>
      </p:pic>
      <p:sp>
        <p:nvSpPr>
          <p:cNvPr id="3" name="TextBox 2">
            <a:extLst>
              <a:ext uri="{FF2B5EF4-FFF2-40B4-BE49-F238E27FC236}">
                <a16:creationId xmlns="" xmlns:a16="http://schemas.microsoft.com/office/drawing/2014/main" id="{BD745F7C-56B3-3940-0F6C-183D15EE70B7}"/>
              </a:ext>
            </a:extLst>
          </p:cNvPr>
          <p:cNvSpPr txBox="1"/>
          <p:nvPr/>
        </p:nvSpPr>
        <p:spPr>
          <a:xfrm>
            <a:off x="127221" y="2425480"/>
            <a:ext cx="3754328" cy="2554545"/>
          </a:xfrm>
          <a:prstGeom prst="rect">
            <a:avLst/>
          </a:prstGeom>
          <a:noFill/>
        </p:spPr>
        <p:txBody>
          <a:bodyPr wrap="square" rtlCol="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PAN is the most basic type of computer network. This network is restrained to a single person, that is, communication between the computer devices is centered only to an individual’s work space.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PAN offers a network range of 5 to 10 meters from a person to the device providing communication.</a:t>
            </a:r>
          </a:p>
        </p:txBody>
      </p:sp>
      <p:sp>
        <p:nvSpPr>
          <p:cNvPr id="9" name="Rectangle 8"/>
          <p:cNvSpPr/>
          <p:nvPr/>
        </p:nvSpPr>
        <p:spPr>
          <a:xfrm>
            <a:off x="4194472" y="4725127"/>
            <a:ext cx="1160895" cy="215444"/>
          </a:xfrm>
          <a:prstGeom prst="rect">
            <a:avLst/>
          </a:prstGeom>
        </p:spPr>
        <p:txBody>
          <a:bodyPr wrap="none">
            <a:spAutoFit/>
          </a:bodyPr>
          <a:lstStyle/>
          <a:p>
            <a:r>
              <a:rPr lang="en-US" sz="800" b="1" dirty="0" err="1" smtClean="0">
                <a:latin typeface="Cambria" pitchFamily="18" charset="0"/>
                <a:ea typeface="Cambria" pitchFamily="18" charset="0"/>
              </a:rPr>
              <a:t>Src</a:t>
            </a:r>
            <a:r>
              <a:rPr lang="en-US" sz="800" b="1" dirty="0" smtClean="0">
                <a:latin typeface="Cambria" pitchFamily="18" charset="0"/>
                <a:ea typeface="Cambria" pitchFamily="18" charset="0"/>
              </a:rPr>
              <a:t>:</a:t>
            </a:r>
            <a:r>
              <a:rPr lang="en-US" sz="800" dirty="0" smtClean="0">
                <a:latin typeface="Cambria" pitchFamily="18" charset="0"/>
                <a:ea typeface="Cambria" pitchFamily="18" charset="0"/>
              </a:rPr>
              <a:t> https://brainly.in</a:t>
            </a:r>
            <a:endParaRPr lang="en-US" sz="800" dirty="0">
              <a:latin typeface="Cambria" pitchFamily="18" charset="0"/>
              <a:ea typeface="Cambria" pitchFamily="18" charset="0"/>
            </a:endParaRPr>
          </a:p>
        </p:txBody>
      </p:sp>
    </p:spTree>
    <p:extLst>
      <p:ext uri="{BB962C8B-B14F-4D97-AF65-F5344CB8AC3E}">
        <p14:creationId xmlns="" xmlns:p14="http://schemas.microsoft.com/office/powerpoint/2010/main" val="164627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blinds(horizontal)">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blinds(horizontal)">
                                      <p:cBhvr>
                                        <p:cTn id="12" dur="500"/>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
                                            <p:txEl>
                                              <p:pRg st="3" end="3"/>
                                            </p:txEl>
                                          </p:spTgt>
                                        </p:tgtEl>
                                        <p:attrNameLst>
                                          <p:attrName>style.visibility</p:attrName>
                                        </p:attrNameLst>
                                      </p:cBhvr>
                                      <p:to>
                                        <p:strVal val="visible"/>
                                      </p:to>
                                    </p:set>
                                    <p:animEffect transition="in" filter="blinds(horizontal)">
                                      <p:cBhvr>
                                        <p:cTn id="17" dur="500"/>
                                        <p:tgtEl>
                                          <p:spTgt spid="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85897"/>
            <a:ext cx="4630759" cy="443195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LAN (Local Area Network)</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LAN is a group of computers connected to each other in a small area such as building, office.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LAN is used for connecting two or more personal computers through a communication medium such as twisted pair, coaxial cable, etc.</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basic idea of LAN is to provide easy access to Data Terminal Equipment with in the office.</a:t>
            </a:r>
          </a:p>
          <a:p>
            <a:pPr marL="71438" lvl="2" algn="just"/>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LAN is a system composed of computer hardware and transmission media and software.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Using LAN not only computer but access printer, plotter, database server etc..</a:t>
            </a:r>
          </a:p>
        </p:txBody>
      </p:sp>
      <p:pic>
        <p:nvPicPr>
          <p:cNvPr id="4" name="Picture 3">
            <a:extLst>
              <a:ext uri="{FF2B5EF4-FFF2-40B4-BE49-F238E27FC236}">
                <a16:creationId xmlns="" xmlns:a16="http://schemas.microsoft.com/office/drawing/2014/main" id="{91A18FF8-59B9-FCAB-F4DA-48D63EAE8CBD}"/>
              </a:ext>
            </a:extLst>
          </p:cNvPr>
          <p:cNvPicPr>
            <a:picLocks noChangeAspect="1" noChangeArrowheads="1"/>
          </p:cNvPicPr>
          <p:nvPr/>
        </p:nvPicPr>
        <p:blipFill>
          <a:blip r:embed="rId6"/>
          <a:srcRect/>
          <a:stretch>
            <a:fillRect/>
          </a:stretch>
        </p:blipFill>
        <p:spPr bwMode="auto">
          <a:xfrm>
            <a:off x="4884163" y="1429719"/>
            <a:ext cx="3974700" cy="2731576"/>
          </a:xfrm>
          <a:prstGeom prst="rect">
            <a:avLst/>
          </a:prstGeom>
          <a:noFill/>
          <a:ln w="9525">
            <a:noFill/>
            <a:miter lim="800000"/>
            <a:headEnd/>
            <a:tailEnd/>
          </a:ln>
          <a:effectLst/>
        </p:spPr>
      </p:pic>
      <p:sp>
        <p:nvSpPr>
          <p:cNvPr id="8" name="Rectangle 7"/>
          <p:cNvSpPr/>
          <p:nvPr/>
        </p:nvSpPr>
        <p:spPr>
          <a:xfrm>
            <a:off x="5273750" y="4255898"/>
            <a:ext cx="3413050" cy="215444"/>
          </a:xfrm>
          <a:prstGeom prst="rect">
            <a:avLst/>
          </a:prstGeom>
        </p:spPr>
        <p:txBody>
          <a:bodyPr wrap="square">
            <a:spAutoFit/>
          </a:bodyPr>
          <a:lstStyle/>
          <a:p>
            <a:r>
              <a:rPr lang="en-US" sz="800" b="1" dirty="0" err="1" smtClean="0">
                <a:latin typeface="Cambria" pitchFamily="18" charset="0"/>
                <a:ea typeface="Cambria" pitchFamily="18" charset="0"/>
              </a:rPr>
              <a:t>Src</a:t>
            </a:r>
            <a:r>
              <a:rPr lang="en-US" sz="800" b="1" dirty="0" smtClean="0">
                <a:latin typeface="Cambria" pitchFamily="18" charset="0"/>
                <a:ea typeface="Cambria" pitchFamily="18" charset="0"/>
              </a:rPr>
              <a:t>: </a:t>
            </a:r>
            <a:r>
              <a:rPr lang="en-US" sz="800" dirty="0" smtClean="0">
                <a:latin typeface="Cambria" pitchFamily="18" charset="0"/>
                <a:ea typeface="Cambria" pitchFamily="18" charset="0"/>
              </a:rPr>
              <a:t>https://pnuedtechstudents.weebly.com/lan-local-area-network.html</a:t>
            </a:r>
            <a:endParaRPr lang="en-US" sz="800" dirty="0">
              <a:latin typeface="Cambria" pitchFamily="18" charset="0"/>
              <a:ea typeface="Cambria" pitchFamily="18" charset="0"/>
            </a:endParaRPr>
          </a:p>
        </p:txBody>
      </p:sp>
    </p:spTree>
    <p:extLst>
      <p:ext uri="{BB962C8B-B14F-4D97-AF65-F5344CB8AC3E}">
        <p14:creationId xmlns="" xmlns:p14="http://schemas.microsoft.com/office/powerpoint/2010/main" val="308749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blinds(horizontal)">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blinds(horizontal)">
                                      <p:cBhvr>
                                        <p:cTn id="12" dur="500"/>
                                        <p:tgtEl>
                                          <p:spTgt spid="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1">
                                            <p:txEl>
                                              <p:pRg st="3" end="3"/>
                                            </p:txEl>
                                          </p:spTgt>
                                        </p:tgtEl>
                                        <p:attrNameLst>
                                          <p:attrName>style.visibility</p:attrName>
                                        </p:attrNameLst>
                                      </p:cBhvr>
                                      <p:to>
                                        <p:strVal val="visible"/>
                                      </p:to>
                                    </p:set>
                                    <p:animEffect transition="in" filter="blinds(horizontal)">
                                      <p:cBhvr>
                                        <p:cTn id="23" dur="500"/>
                                        <p:tgtEl>
                                          <p:spTgt spid="7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1">
                                            <p:txEl>
                                              <p:pRg st="5" end="5"/>
                                            </p:txEl>
                                          </p:spTgt>
                                        </p:tgtEl>
                                        <p:attrNameLst>
                                          <p:attrName>style.visibility</p:attrName>
                                        </p:attrNameLst>
                                      </p:cBhvr>
                                      <p:to>
                                        <p:strVal val="visible"/>
                                      </p:to>
                                    </p:set>
                                    <p:animEffect transition="in" filter="blinds(horizontal)">
                                      <p:cBhvr>
                                        <p:cTn id="28" dur="500"/>
                                        <p:tgtEl>
                                          <p:spTgt spid="7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1">
                                            <p:txEl>
                                              <p:pRg st="7" end="7"/>
                                            </p:txEl>
                                          </p:spTgt>
                                        </p:tgtEl>
                                        <p:attrNameLst>
                                          <p:attrName>style.visibility</p:attrName>
                                        </p:attrNameLst>
                                      </p:cBhvr>
                                      <p:to>
                                        <p:strVal val="visible"/>
                                      </p:to>
                                    </p:set>
                                    <p:animEffect transition="in" filter="blinds(horizontal)">
                                      <p:cBhvr>
                                        <p:cTn id="33" dur="500"/>
                                        <p:tgtEl>
                                          <p:spTgt spid="71">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1">
                                            <p:txEl>
                                              <p:pRg st="9" end="9"/>
                                            </p:txEl>
                                          </p:spTgt>
                                        </p:tgtEl>
                                        <p:attrNameLst>
                                          <p:attrName>style.visibility</p:attrName>
                                        </p:attrNameLst>
                                      </p:cBhvr>
                                      <p:to>
                                        <p:strVal val="visible"/>
                                      </p:to>
                                    </p:set>
                                    <p:animEffect transition="in" filter="blinds(horizontal)">
                                      <p:cBhvr>
                                        <p:cTn id="38" dur="500"/>
                                        <p:tgtEl>
                                          <p:spTgt spid="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93646"/>
            <a:ext cx="5387294" cy="369328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LAN (Local Area Network)</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LAN is used as private network, so organization can add one or more facility.</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range of LAN is maximum 5 Kms to 10 Kms.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LAN characteristics:</a:t>
            </a:r>
          </a:p>
          <a:p>
            <a:pPr marL="534988" lvl="2" indent="-285750" algn="just">
              <a:buFont typeface="Wingdings" panose="05000000000000000000" pitchFamily="2" charset="2"/>
              <a:buChar char="ü"/>
              <a:tabLst>
                <a:tab pos="534988" algn="l"/>
              </a:tabLst>
            </a:pPr>
            <a:r>
              <a:rPr lang="en-US" sz="1600" dirty="0">
                <a:latin typeface="Cambria" panose="02040503050406030204" pitchFamily="18" charset="0"/>
                <a:ea typeface="Cambria" panose="02040503050406030204" pitchFamily="18" charset="0"/>
              </a:rPr>
              <a:t>Personal computers, printers, etc., are connected through LAN.</a:t>
            </a:r>
          </a:p>
          <a:p>
            <a:pPr marL="534988" lvl="2" indent="-285750" algn="just">
              <a:buFont typeface="Wingdings" panose="05000000000000000000" pitchFamily="2" charset="2"/>
              <a:buChar char="ü"/>
              <a:tabLst>
                <a:tab pos="534988" algn="l"/>
              </a:tabLst>
            </a:pPr>
            <a:r>
              <a:rPr lang="en-US" sz="1600" dirty="0">
                <a:latin typeface="Cambria" panose="02040503050406030204" pitchFamily="18" charset="0"/>
                <a:ea typeface="Cambria" panose="02040503050406030204" pitchFamily="18" charset="0"/>
              </a:rPr>
              <a:t>LANs are very easy to design and troubleshoot.</a:t>
            </a:r>
          </a:p>
          <a:p>
            <a:pPr marL="534988" lvl="2" indent="-285750" algn="just">
              <a:buFont typeface="Wingdings" panose="05000000000000000000" pitchFamily="2" charset="2"/>
              <a:buChar char="ü"/>
              <a:tabLst>
                <a:tab pos="534988" algn="l"/>
              </a:tabLst>
            </a:pPr>
            <a:r>
              <a:rPr lang="en-US" sz="1600" dirty="0">
                <a:latin typeface="Cambria" panose="02040503050406030204" pitchFamily="18" charset="0"/>
                <a:ea typeface="Cambria" panose="02040503050406030204" pitchFamily="18" charset="0"/>
              </a:rPr>
              <a:t>A central database is used to connect the LAN networks.</a:t>
            </a:r>
          </a:p>
          <a:p>
            <a:pPr marL="534988" lvl="2" indent="-285750" algn="just">
              <a:buFont typeface="Wingdings" panose="05000000000000000000" pitchFamily="2" charset="2"/>
              <a:buChar char="ü"/>
              <a:tabLst>
                <a:tab pos="534988" algn="l"/>
              </a:tabLst>
            </a:pPr>
            <a:r>
              <a:rPr lang="en-US" sz="1600" dirty="0">
                <a:latin typeface="Cambria" panose="02040503050406030204" pitchFamily="18" charset="0"/>
                <a:ea typeface="Cambria" panose="02040503050406030204" pitchFamily="18" charset="0"/>
              </a:rPr>
              <a:t>The data transfer rate of LAN is 10 </a:t>
            </a:r>
            <a:r>
              <a:rPr lang="en-US" sz="1600" dirty="0" err="1">
                <a:latin typeface="Cambria" panose="02040503050406030204" pitchFamily="18" charset="0"/>
                <a:ea typeface="Cambria" panose="02040503050406030204" pitchFamily="18" charset="0"/>
              </a:rPr>
              <a:t>Gbits</a:t>
            </a:r>
            <a:r>
              <a:rPr lang="en-US" sz="1600" dirty="0">
                <a:latin typeface="Cambria" panose="02040503050406030204" pitchFamily="18" charset="0"/>
                <a:ea typeface="Cambria" panose="02040503050406030204" pitchFamily="18" charset="0"/>
              </a:rPr>
              <a:t>/s.</a:t>
            </a:r>
          </a:p>
          <a:p>
            <a:pPr marL="534988" lvl="2" indent="-285750" algn="just">
              <a:buFont typeface="Wingdings" panose="05000000000000000000" pitchFamily="2" charset="2"/>
              <a:buChar char="ü"/>
              <a:tabLst>
                <a:tab pos="534988" algn="l"/>
              </a:tabLst>
            </a:pPr>
            <a:r>
              <a:rPr lang="en-US" sz="1600" dirty="0">
                <a:latin typeface="Cambria" panose="02040503050406030204" pitchFamily="18" charset="0"/>
                <a:ea typeface="Cambria" panose="02040503050406030204" pitchFamily="18" charset="0"/>
              </a:rPr>
              <a:t>LANs are limited to local areas.</a:t>
            </a:r>
          </a:p>
        </p:txBody>
      </p:sp>
      <p:pic>
        <p:nvPicPr>
          <p:cNvPr id="5" name="Picture 4">
            <a:extLst>
              <a:ext uri="{FF2B5EF4-FFF2-40B4-BE49-F238E27FC236}">
                <a16:creationId xmlns="" xmlns:a16="http://schemas.microsoft.com/office/drawing/2014/main" id="{4C80D1C2-A84A-BB29-66A1-065BAACEEA88}"/>
              </a:ext>
            </a:extLst>
          </p:cNvPr>
          <p:cNvPicPr>
            <a:picLocks noChangeAspect="1"/>
          </p:cNvPicPr>
          <p:nvPr/>
        </p:nvPicPr>
        <p:blipFill>
          <a:blip r:embed="rId6"/>
          <a:stretch>
            <a:fillRect/>
          </a:stretch>
        </p:blipFill>
        <p:spPr>
          <a:xfrm>
            <a:off x="5523002" y="779251"/>
            <a:ext cx="3335861" cy="2289558"/>
          </a:xfrm>
          <a:prstGeom prst="rect">
            <a:avLst/>
          </a:prstGeom>
        </p:spPr>
      </p:pic>
    </p:spTree>
    <p:extLst>
      <p:ext uri="{BB962C8B-B14F-4D97-AF65-F5344CB8AC3E}">
        <p14:creationId xmlns="" xmlns:p14="http://schemas.microsoft.com/office/powerpoint/2010/main" val="1145972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85897"/>
            <a:ext cx="8885043" cy="2038989"/>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MAN (Metropolitan Area Network)</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metropolitan area network (MAN) is a computer network that interconnects with computer in a metropolitan area like city.</a:t>
            </a:r>
          </a:p>
          <a:p>
            <a:pPr marL="271463" lvl="2" indent="-20002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MAN is a larger than LAN but smaller than the area covered by a WAN. It is also used to interconnection of several local area network.</a:t>
            </a:r>
          </a:p>
          <a:p>
            <a:pPr marL="271463" lvl="2" indent="-20002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MAN is limited to city or group of nearby corporate offices. Range of MAN is 10 km to 100 km.</a:t>
            </a:r>
          </a:p>
        </p:txBody>
      </p:sp>
      <p:pic>
        <p:nvPicPr>
          <p:cNvPr id="2" name="Picture 2">
            <a:extLst>
              <a:ext uri="{FF2B5EF4-FFF2-40B4-BE49-F238E27FC236}">
                <a16:creationId xmlns="" xmlns:a16="http://schemas.microsoft.com/office/drawing/2014/main" id="{4C044C7D-ABE6-3223-9206-4B6B6E2D6B01}"/>
              </a:ext>
            </a:extLst>
          </p:cNvPr>
          <p:cNvPicPr>
            <a:picLocks noChangeAspect="1" noChangeArrowheads="1"/>
          </p:cNvPicPr>
          <p:nvPr/>
        </p:nvPicPr>
        <p:blipFill>
          <a:blip r:embed="rId6"/>
          <a:srcRect/>
          <a:stretch>
            <a:fillRect/>
          </a:stretch>
        </p:blipFill>
        <p:spPr bwMode="auto">
          <a:xfrm>
            <a:off x="4841487" y="2693890"/>
            <a:ext cx="4161735" cy="2297516"/>
          </a:xfrm>
          <a:prstGeom prst="rect">
            <a:avLst/>
          </a:prstGeom>
          <a:noFill/>
          <a:ln w="9525">
            <a:noFill/>
            <a:miter lim="800000"/>
            <a:headEnd/>
            <a:tailEnd/>
          </a:ln>
          <a:effectLst/>
        </p:spPr>
      </p:pic>
      <p:sp>
        <p:nvSpPr>
          <p:cNvPr id="3" name="TextBox 2">
            <a:extLst>
              <a:ext uri="{FF2B5EF4-FFF2-40B4-BE49-F238E27FC236}">
                <a16:creationId xmlns="" xmlns:a16="http://schemas.microsoft.com/office/drawing/2014/main" id="{53EAE475-6B0C-AF39-A2FE-8DDE01014C05}"/>
              </a:ext>
            </a:extLst>
          </p:cNvPr>
          <p:cNvSpPr txBox="1"/>
          <p:nvPr/>
        </p:nvSpPr>
        <p:spPr>
          <a:xfrm>
            <a:off x="127221" y="2685529"/>
            <a:ext cx="4601705" cy="2431435"/>
          </a:xfrm>
          <a:prstGeom prst="rect">
            <a:avLst/>
          </a:prstGeom>
          <a:noFill/>
        </p:spPr>
        <p:txBody>
          <a:bodyPr wrap="square" rtlCol="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MAN is designed with two unidirectional buses. Each bus is independent of the other in the transfer of traffic.</a:t>
            </a:r>
          </a:p>
          <a:p>
            <a:pPr marL="271463" lvl="2" indent="-20002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MANs are based on fiber-optic transmission technology an provide high speed interconnection between sites. </a:t>
            </a:r>
          </a:p>
          <a:p>
            <a:pPr marL="271463" lvl="2" indent="-20002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can support both data and voice. IEEE standard of MAN is 802.6.</a:t>
            </a:r>
          </a:p>
        </p:txBody>
      </p:sp>
    </p:spTree>
    <p:extLst>
      <p:ext uri="{BB962C8B-B14F-4D97-AF65-F5344CB8AC3E}">
        <p14:creationId xmlns="" xmlns:p14="http://schemas.microsoft.com/office/powerpoint/2010/main" val="1790992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85897"/>
            <a:ext cx="8900542" cy="147729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MAN (Metropolitan Area Network)</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MAN characteristics:</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The geographical area covered is larger than LAN.</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Range of MAN is 10 km to 100 km.</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The television network is the prime example of MAN.</a:t>
            </a:r>
          </a:p>
        </p:txBody>
      </p:sp>
    </p:spTree>
    <p:extLst>
      <p:ext uri="{BB962C8B-B14F-4D97-AF65-F5344CB8AC3E}">
        <p14:creationId xmlns="" xmlns:p14="http://schemas.microsoft.com/office/powerpoint/2010/main" val="3298588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11">
            <a:alphaModFix/>
          </a:blip>
          <a:stretch>
            <a:fillRect/>
          </a:stretch>
        </p:blipFill>
        <p:spPr>
          <a:xfrm>
            <a:off x="1038" y="4750"/>
            <a:ext cx="9134475" cy="5133975"/>
          </a:xfrm>
          <a:prstGeom prst="rect">
            <a:avLst/>
          </a:prstGeom>
          <a:noFill/>
          <a:ln>
            <a:noFill/>
          </a:ln>
        </p:spPr>
      </p:pic>
      <p:grpSp>
        <p:nvGrpSpPr>
          <p:cNvPr id="15" name="Group 14">
            <a:extLst>
              <a:ext uri="{FF2B5EF4-FFF2-40B4-BE49-F238E27FC236}">
                <a16:creationId xmlns="" xmlns:a16="http://schemas.microsoft.com/office/drawing/2014/main" id="{FD896702-7D60-9292-C253-A4D805C449C1}"/>
              </a:ext>
            </a:extLst>
          </p:cNvPr>
          <p:cNvGrpSpPr/>
          <p:nvPr/>
        </p:nvGrpSpPr>
        <p:grpSpPr>
          <a:xfrm>
            <a:off x="-7418" y="0"/>
            <a:ext cx="9151418" cy="5143500"/>
            <a:chOff x="-7418" y="0"/>
            <a:chExt cx="9151418" cy="5143500"/>
          </a:xfrm>
        </p:grpSpPr>
        <p:pic>
          <p:nvPicPr>
            <p:cNvPr id="67" name="Google Shape;67;p15"/>
            <p:cNvPicPr preferRelativeResize="0"/>
            <p:nvPr/>
          </p:nvPicPr>
          <p:blipFill>
            <a:blip r:embed="rId12">
              <a:alphaModFix/>
            </a:blip>
            <a:stretch>
              <a:fillRect/>
            </a:stretch>
          </p:blipFill>
          <p:spPr>
            <a:xfrm>
              <a:off x="-7418" y="0"/>
              <a:ext cx="9151418" cy="5143500"/>
            </a:xfrm>
            <a:prstGeom prst="rect">
              <a:avLst/>
            </a:prstGeom>
            <a:noFill/>
            <a:ln>
              <a:noFill/>
            </a:ln>
          </p:spPr>
        </p:pic>
        <p:cxnSp>
          <p:nvCxnSpPr>
            <p:cNvPr id="7" name="Straight Arrow Connector 5">
              <a:extLst>
                <a:ext uri="{FF2B5EF4-FFF2-40B4-BE49-F238E27FC236}">
                  <a16:creationId xmlns="" xmlns:a16="http://schemas.microsoft.com/office/drawing/2014/main" id="{699B7F63-15CF-2E16-EE50-1B79BBFFEA22}"/>
                </a:ext>
              </a:extLst>
            </p:cNvPr>
            <p:cNvCxnSpPr>
              <a:cxnSpLocks noChangeArrowheads="1" noChangeShapeType="1"/>
            </p:cNvCxnSpPr>
            <p:nvPr>
              <p:custDataLst>
                <p:tags r:id="rId8"/>
              </p:custDataLst>
            </p:nvPr>
          </p:nvCxnSpPr>
          <p:spPr bwMode="auto">
            <a:xfrm flipH="1">
              <a:off x="7019769" y="3167650"/>
              <a:ext cx="1295400" cy="98425"/>
            </a:xfrm>
            <a:prstGeom prst="straightConnector1">
              <a:avLst/>
            </a:prstGeom>
            <a:noFill/>
            <a:ln w="9525" cap="flat" algn="ctr">
              <a:solidFill>
                <a:srgbClr val="4A7EBB"/>
              </a:solidFill>
              <a:prstDash val="solid"/>
              <a:round/>
              <a:headEnd type="none" w="med" len="med"/>
              <a:tailEnd type="triangle" w="med" len="med"/>
            </a:ln>
            <a:extLst>
              <a:ext uri="{909E8E84-426E-40DD-AFC4-6F175D3DCCD1}">
                <a14:hiddenFill xmlns="" xmlns:a14="http://schemas.microsoft.com/office/drawing/2010/main">
                  <a:noFill/>
                </a14:hiddenFill>
              </a:ext>
            </a:extLst>
          </p:spPr>
        </p:cxnSp>
      </p:grpSp>
      <p:grpSp>
        <p:nvGrpSpPr>
          <p:cNvPr id="14" name="Group 13">
            <a:extLst>
              <a:ext uri="{FF2B5EF4-FFF2-40B4-BE49-F238E27FC236}">
                <a16:creationId xmlns="" xmlns:a16="http://schemas.microsoft.com/office/drawing/2014/main" id="{F427E81A-779C-EB3C-0A72-EF2569B333DB}"/>
              </a:ext>
            </a:extLst>
          </p:cNvPr>
          <p:cNvGrpSpPr/>
          <p:nvPr/>
        </p:nvGrpSpPr>
        <p:grpSpPr>
          <a:xfrm>
            <a:off x="926945" y="2686637"/>
            <a:ext cx="8020050" cy="2298700"/>
            <a:chOff x="926945" y="2686637"/>
            <a:chExt cx="8020050" cy="2298700"/>
          </a:xfrm>
        </p:grpSpPr>
        <p:pic>
          <p:nvPicPr>
            <p:cNvPr id="6" name="Picture 3">
              <a:extLst>
                <a:ext uri="{FF2B5EF4-FFF2-40B4-BE49-F238E27FC236}">
                  <a16:creationId xmlns="" xmlns:a16="http://schemas.microsoft.com/office/drawing/2014/main" id="{8BE366A2-1412-2206-F1DF-2ED6C97E4EF7}"/>
                </a:ext>
              </a:extLst>
            </p:cNvPr>
            <p:cNvPicPr>
              <a:picLocks noChangeAspect="1" noChangeArrowheads="1"/>
            </p:cNvPicPr>
            <p:nvPr>
              <p:custDataLst>
                <p:tags r:id="rId1"/>
              </p:custDataLst>
            </p:nvPr>
          </p:nvPicPr>
          <p:blipFill>
            <a:blip r:embed="rId13">
              <a:extLst>
                <a:ext uri="{28A0092B-C50C-407E-A947-70E740481C1C}">
                  <a14:useLocalDpi xmlns="" xmlns:a14="http://schemas.microsoft.com/office/drawing/2010/main" val="0"/>
                </a:ext>
              </a:extLst>
            </a:blip>
            <a:srcRect/>
            <a:stretch>
              <a:fillRect/>
            </a:stretch>
          </p:blipFill>
          <p:spPr bwMode="auto">
            <a:xfrm>
              <a:off x="2485869" y="2686637"/>
              <a:ext cx="4851400" cy="2195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lgn="ctr">
                  <a:solidFill>
                    <a:srgbClr val="000000"/>
                  </a:solidFill>
                  <a:prstDash val="solid"/>
                  <a:round/>
                  <a:headEnd type="none" w="med" len="med"/>
                  <a:tailEnd type="none" w="med" len="med"/>
                </a14:hiddenLine>
              </a:ext>
            </a:extLst>
          </p:spPr>
        </p:pic>
        <p:sp>
          <p:nvSpPr>
            <p:cNvPr id="8" name="TextBox 7">
              <a:extLst>
                <a:ext uri="{FF2B5EF4-FFF2-40B4-BE49-F238E27FC236}">
                  <a16:creationId xmlns="" xmlns:a16="http://schemas.microsoft.com/office/drawing/2014/main" id="{52395AFD-9AF1-4F0B-A708-9AB43E14FF38}"/>
                </a:ext>
              </a:extLst>
            </p:cNvPr>
            <p:cNvSpPr txBox="1"/>
            <p:nvPr>
              <p:custDataLst>
                <p:tags r:id="rId2"/>
              </p:custDataLst>
            </p:nvPr>
          </p:nvSpPr>
          <p:spPr>
            <a:xfrm>
              <a:off x="8315170" y="2967624"/>
              <a:ext cx="631825" cy="400050"/>
            </a:xfrm>
            <a:prstGeom prst="rect">
              <a:avLst/>
            </a:prstGeom>
            <a:noFill/>
            <a:ln w="9525" cap="flat" cmpd="sng" algn="ctr">
              <a:noFill/>
              <a:prstDash val="solid"/>
              <a:round/>
              <a:headEnd type="none" w="med" len="med"/>
              <a:tailEnd type="none" w="med" len="med"/>
            </a:ln>
          </p:spPr>
          <p:txBody>
            <a:bodyPr wrap="none">
              <a:spAutoFit/>
            </a:bodyPr>
            <a:lstStyle/>
            <a:p>
              <a:pPr fontAlgn="auto"/>
              <a:r>
                <a:rPr lang="en-US" sz="2000" b="1" dirty="0">
                  <a:ln w="9525" cap="flat" cmpd="sng" algn="ctr">
                    <a:noFill/>
                    <a:prstDash val="solid"/>
                    <a:round/>
                    <a:headEnd type="none" w="med" len="med"/>
                    <a:tailEnd type="none" w="med" len="med"/>
                  </a:ln>
                  <a:solidFill>
                    <a:srgbClr val="1F497D"/>
                  </a:solidFill>
                  <a:latin typeface="Calibri"/>
                  <a:cs typeface="Arial"/>
                  <a:sym typeface="Wingdings"/>
                </a:rPr>
                <a:t>Asia</a:t>
              </a:r>
              <a:endParaRPr lang="en-US" b="1" dirty="0">
                <a:solidFill>
                  <a:schemeClr val="tx2"/>
                </a:solidFill>
              </a:endParaRPr>
            </a:p>
          </p:txBody>
        </p:sp>
        <p:sp>
          <p:nvSpPr>
            <p:cNvPr id="9" name="TextBox 8">
              <a:extLst>
                <a:ext uri="{FF2B5EF4-FFF2-40B4-BE49-F238E27FC236}">
                  <a16:creationId xmlns="" xmlns:a16="http://schemas.microsoft.com/office/drawing/2014/main" id="{07A0B3AC-29FF-2D42-09C8-A51BAF7CAE1B}"/>
                </a:ext>
              </a:extLst>
            </p:cNvPr>
            <p:cNvSpPr txBox="1"/>
            <p:nvPr>
              <p:custDataLst>
                <p:tags r:id="rId3"/>
              </p:custDataLst>
            </p:nvPr>
          </p:nvSpPr>
          <p:spPr>
            <a:xfrm>
              <a:off x="5404881" y="4585287"/>
              <a:ext cx="808038" cy="400050"/>
            </a:xfrm>
            <a:prstGeom prst="rect">
              <a:avLst/>
            </a:prstGeom>
            <a:noFill/>
            <a:ln w="9525" cap="flat" cmpd="sng" algn="ctr">
              <a:noFill/>
              <a:prstDash val="solid"/>
              <a:round/>
              <a:headEnd type="none" w="med" len="med"/>
              <a:tailEnd type="none" w="med" len="med"/>
            </a:ln>
          </p:spPr>
          <p:txBody>
            <a:bodyPr wrap="none">
              <a:spAutoFit/>
            </a:bodyPr>
            <a:lstStyle/>
            <a:p>
              <a:pPr fontAlgn="auto"/>
              <a:r>
                <a:rPr lang="en-US" sz="2000" b="1" dirty="0">
                  <a:ln w="9525" cap="flat" cmpd="sng" algn="ctr">
                    <a:noFill/>
                    <a:prstDash val="solid"/>
                    <a:round/>
                    <a:headEnd type="none" w="med" len="med"/>
                    <a:tailEnd type="none" w="med" len="med"/>
                  </a:ln>
                  <a:solidFill>
                    <a:srgbClr val="1F497D"/>
                  </a:solidFill>
                  <a:latin typeface="Calibri"/>
                  <a:cs typeface="Arial"/>
                  <a:sym typeface="Wingdings"/>
                </a:rPr>
                <a:t>Africa</a:t>
              </a:r>
              <a:endParaRPr lang="en-US" b="1" dirty="0">
                <a:solidFill>
                  <a:schemeClr val="tx2"/>
                </a:solidFill>
              </a:endParaRPr>
            </a:p>
          </p:txBody>
        </p:sp>
        <p:cxnSp>
          <p:nvCxnSpPr>
            <p:cNvPr id="10" name="Straight Arrow Connector 11">
              <a:extLst>
                <a:ext uri="{FF2B5EF4-FFF2-40B4-BE49-F238E27FC236}">
                  <a16:creationId xmlns="" xmlns:a16="http://schemas.microsoft.com/office/drawing/2014/main" id="{DA226CC6-9708-DDCA-4BBE-4AB9E93205B9}"/>
                </a:ext>
              </a:extLst>
            </p:cNvPr>
            <p:cNvCxnSpPr>
              <a:cxnSpLocks noChangeArrowheads="1" noChangeShapeType="1"/>
              <a:stCxn id="9" idx="0"/>
            </p:cNvCxnSpPr>
            <p:nvPr>
              <p:custDataLst>
                <p:tags r:id="rId4"/>
              </p:custDataLst>
            </p:nvPr>
          </p:nvCxnSpPr>
          <p:spPr bwMode="auto">
            <a:xfrm flipH="1" flipV="1">
              <a:off x="5023881" y="4093162"/>
              <a:ext cx="785019" cy="492125"/>
            </a:xfrm>
            <a:prstGeom prst="straightConnector1">
              <a:avLst/>
            </a:prstGeom>
            <a:noFill/>
            <a:ln w="9525" cap="flat" algn="ctr">
              <a:solidFill>
                <a:srgbClr val="4A7EBB"/>
              </a:solidFill>
              <a:prstDash val="solid"/>
              <a:round/>
              <a:headEnd type="none" w="med" len="med"/>
              <a:tailEnd type="triangle" w="med" len="med"/>
            </a:ln>
            <a:extLst>
              <a:ext uri="{909E8E84-426E-40DD-AFC4-6F175D3DCCD1}">
                <a14:hiddenFill xmlns="" xmlns:a14="http://schemas.microsoft.com/office/drawing/2010/main">
                  <a:noFill/>
                </a14:hiddenFill>
              </a:ext>
            </a:extLst>
          </p:spPr>
        </p:cxnSp>
        <p:cxnSp>
          <p:nvCxnSpPr>
            <p:cNvPr id="11" name="Straight Arrow Connector 13">
              <a:extLst>
                <a:ext uri="{FF2B5EF4-FFF2-40B4-BE49-F238E27FC236}">
                  <a16:creationId xmlns="" xmlns:a16="http://schemas.microsoft.com/office/drawing/2014/main" id="{3E2A77D4-59A2-6D15-A80E-8179A1FE0977}"/>
                </a:ext>
              </a:extLst>
            </p:cNvPr>
            <p:cNvCxnSpPr>
              <a:cxnSpLocks noChangeArrowheads="1" noChangeShapeType="1"/>
              <a:stCxn id="13" idx="3"/>
            </p:cNvCxnSpPr>
            <p:nvPr>
              <p:custDataLst>
                <p:tags r:id="rId5"/>
              </p:custDataLst>
            </p:nvPr>
          </p:nvCxnSpPr>
          <p:spPr bwMode="auto">
            <a:xfrm flipV="1">
              <a:off x="1992158" y="3367675"/>
              <a:ext cx="785811" cy="525462"/>
            </a:xfrm>
            <a:prstGeom prst="straightConnector1">
              <a:avLst/>
            </a:prstGeom>
            <a:noFill/>
            <a:ln w="9525" cap="flat" algn="ctr">
              <a:solidFill>
                <a:srgbClr val="4A7EBB"/>
              </a:solidFill>
              <a:prstDash val="solid"/>
              <a:round/>
              <a:headEnd type="none" w="med" len="med"/>
              <a:tailEnd type="triangle" w="med" len="med"/>
            </a:ln>
            <a:extLst>
              <a:ext uri="{909E8E84-426E-40DD-AFC4-6F175D3DCCD1}">
                <a14:hiddenFill xmlns="" xmlns:a14="http://schemas.microsoft.com/office/drawing/2010/main">
                  <a:noFill/>
                </a14:hiddenFill>
              </a:ext>
            </a:extLst>
          </p:spPr>
        </p:cxnSp>
        <p:cxnSp>
          <p:nvCxnSpPr>
            <p:cNvPr id="12" name="Straight Arrow Connector 16">
              <a:extLst>
                <a:ext uri="{FF2B5EF4-FFF2-40B4-BE49-F238E27FC236}">
                  <a16:creationId xmlns="" xmlns:a16="http://schemas.microsoft.com/office/drawing/2014/main" id="{5BA152C1-C577-DB35-BC07-850FE46A0AF9}"/>
                </a:ext>
              </a:extLst>
            </p:cNvPr>
            <p:cNvCxnSpPr>
              <a:cxnSpLocks noChangeArrowheads="1" noChangeShapeType="1"/>
              <a:stCxn id="13" idx="3"/>
            </p:cNvCxnSpPr>
            <p:nvPr>
              <p:custDataLst>
                <p:tags r:id="rId6"/>
              </p:custDataLst>
            </p:nvPr>
          </p:nvCxnSpPr>
          <p:spPr bwMode="auto">
            <a:xfrm>
              <a:off x="1992158" y="3893137"/>
              <a:ext cx="1331911" cy="439738"/>
            </a:xfrm>
            <a:prstGeom prst="straightConnector1">
              <a:avLst/>
            </a:prstGeom>
            <a:noFill/>
            <a:ln w="9525" cap="flat" algn="ctr">
              <a:solidFill>
                <a:srgbClr val="4A7EBB"/>
              </a:solidFill>
              <a:prstDash val="solid"/>
              <a:round/>
              <a:headEnd type="none" w="med" len="med"/>
              <a:tailEnd type="triangle" w="med" len="med"/>
            </a:ln>
            <a:extLst>
              <a:ext uri="{909E8E84-426E-40DD-AFC4-6F175D3DCCD1}">
                <a14:hiddenFill xmlns="" xmlns:a14="http://schemas.microsoft.com/office/drawing/2010/main">
                  <a:noFill/>
                </a14:hiddenFill>
              </a:ext>
            </a:extLst>
          </p:spPr>
        </p:cxnSp>
        <p:sp>
          <p:nvSpPr>
            <p:cNvPr id="13" name="TextBox 12">
              <a:extLst>
                <a:ext uri="{FF2B5EF4-FFF2-40B4-BE49-F238E27FC236}">
                  <a16:creationId xmlns="" xmlns:a16="http://schemas.microsoft.com/office/drawing/2014/main" id="{0900002E-0273-F832-0159-AA67C2F6C21B}"/>
                </a:ext>
              </a:extLst>
            </p:cNvPr>
            <p:cNvSpPr txBox="1"/>
            <p:nvPr>
              <p:custDataLst>
                <p:tags r:id="rId7"/>
              </p:custDataLst>
            </p:nvPr>
          </p:nvSpPr>
          <p:spPr>
            <a:xfrm>
              <a:off x="926945" y="3693112"/>
              <a:ext cx="1065213" cy="400050"/>
            </a:xfrm>
            <a:prstGeom prst="rect">
              <a:avLst/>
            </a:prstGeom>
            <a:noFill/>
            <a:ln w="9525" cap="flat" cmpd="sng" algn="ctr">
              <a:noFill/>
              <a:prstDash val="solid"/>
              <a:round/>
              <a:headEnd type="none" w="med" len="med"/>
              <a:tailEnd type="none" w="med" len="med"/>
            </a:ln>
          </p:spPr>
          <p:txBody>
            <a:bodyPr wrap="none">
              <a:spAutoFit/>
            </a:bodyPr>
            <a:lstStyle/>
            <a:p>
              <a:pPr fontAlgn="auto"/>
              <a:r>
                <a:rPr lang="en-US" sz="2000" b="1" dirty="0">
                  <a:ln w="9525" cap="flat" cmpd="sng" algn="ctr">
                    <a:noFill/>
                    <a:prstDash val="solid"/>
                    <a:round/>
                    <a:headEnd type="none" w="med" len="med"/>
                    <a:tailEnd type="none" w="med" len="med"/>
                  </a:ln>
                  <a:solidFill>
                    <a:srgbClr val="1F497D"/>
                  </a:solidFill>
                  <a:latin typeface="Calibri"/>
                  <a:cs typeface="Arial"/>
                  <a:sym typeface="Wingdings"/>
                </a:rPr>
                <a:t>America</a:t>
              </a:r>
              <a:endParaRPr lang="en-US" b="1" dirty="0">
                <a:solidFill>
                  <a:schemeClr val="tx2"/>
                </a:solidFill>
              </a:endParaRPr>
            </a:p>
          </p:txBody>
        </p:sp>
      </p:grpSp>
      <p:pic>
        <p:nvPicPr>
          <p:cNvPr id="68" name="Google Shape;68;p15"/>
          <p:cNvPicPr preferRelativeResize="0"/>
          <p:nvPr/>
        </p:nvPicPr>
        <p:blipFill>
          <a:blip r:embed="rId1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85897"/>
            <a:ext cx="8885043" cy="233907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WAN (Wide Area Network)</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network that covers a larger area such as a city, state, country or the world is called Wide Area Network.</a:t>
            </a:r>
          </a:p>
          <a:p>
            <a:pPr marL="271463" lvl="2" indent="-20002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wide area network (WAN) is a computer network that exists over a large-scale geographical area.</a:t>
            </a:r>
          </a:p>
          <a:p>
            <a:pPr marL="271463" lvl="2" indent="-20002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WAN connects different networks, including local area networks (LAN) and metropolitan area networks (MAN).</a:t>
            </a:r>
          </a:p>
        </p:txBody>
      </p:sp>
    </p:spTree>
    <p:extLst>
      <p:ext uri="{BB962C8B-B14F-4D97-AF65-F5344CB8AC3E}">
        <p14:creationId xmlns="" xmlns:p14="http://schemas.microsoft.com/office/powerpoint/2010/main" val="63570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85897"/>
            <a:ext cx="8900542" cy="320084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WAN (Wide Area Network)</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the WAN, when the packet is sent from one router to another via one or more intermediate routers, the packet is received at each intermediate router in its entirely.</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WAN uses point-to-point, store and forward, or packet switched subnet.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WAN characteristics:</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The largest area, like a country, is covered by WAN.</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Different metropolitan countries are linked through the telecommunications network.</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WAN may be interconnected in and around the world.</a:t>
            </a:r>
          </a:p>
          <a:p>
            <a:pPr marL="534988"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The connection between the networks is established through telephone lines or satellites.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430371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4">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5">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6">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Network</a:t>
            </a:r>
          </a:p>
        </p:txBody>
      </p:sp>
      <p:sp>
        <p:nvSpPr>
          <p:cNvPr id="71" name="Google Shape;71;p15"/>
          <p:cNvSpPr txBox="1"/>
          <p:nvPr/>
        </p:nvSpPr>
        <p:spPr>
          <a:xfrm>
            <a:off x="127221" y="685897"/>
            <a:ext cx="8900542" cy="49241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smtClean="0">
                <a:solidFill>
                  <a:schemeClr val="tx1"/>
                </a:solidFill>
                <a:latin typeface="Cambria" panose="02040503050406030204" pitchFamily="18" charset="0"/>
                <a:ea typeface="Cambria" panose="02040503050406030204" pitchFamily="18" charset="0"/>
                <a:cs typeface="Proxima Nova"/>
                <a:sym typeface="Proxima Nova"/>
              </a:rPr>
              <a:t>Summary </a:t>
            </a:r>
            <a:r>
              <a:rPr lang="en-IN" sz="2000" b="1" dirty="0">
                <a:solidFill>
                  <a:schemeClr val="tx1"/>
                </a:solidFill>
                <a:latin typeface="Cambria" panose="02040503050406030204" pitchFamily="18" charset="0"/>
                <a:ea typeface="Cambria" panose="02040503050406030204" pitchFamily="18" charset="0"/>
                <a:cs typeface="Proxima Nova"/>
                <a:sym typeface="Proxima Nova"/>
              </a:rPr>
              <a:t>of LAN MAN WAN</a:t>
            </a:r>
          </a:p>
        </p:txBody>
      </p:sp>
      <p:pic>
        <p:nvPicPr>
          <p:cNvPr id="2" name="Picture 3" descr="http://cis.msjc.edu/courses/images/WAN.jpg">
            <a:extLst>
              <a:ext uri="{FF2B5EF4-FFF2-40B4-BE49-F238E27FC236}">
                <a16:creationId xmlns="" xmlns:a16="http://schemas.microsoft.com/office/drawing/2014/main" id="{AE64161A-D9E1-AE21-F8F5-57AC6B321A8E}"/>
              </a:ext>
            </a:extLst>
          </p:cNvPr>
          <p:cNvPicPr>
            <a:picLocks noChangeAspect="1" noChangeArrowheads="1"/>
          </p:cNvPicPr>
          <p:nvPr>
            <p:custDataLst>
              <p:tags r:id="rId1"/>
            </p:custDataLst>
          </p:nvPr>
        </p:nvPicPr>
        <p:blipFill>
          <a:blip r:embed="rId7">
            <a:extLst>
              <a:ext uri="{28A0092B-C50C-407E-A947-70E740481C1C}">
                <a14:useLocalDpi xmlns="" xmlns:a14="http://schemas.microsoft.com/office/drawing/2010/main" val="0"/>
              </a:ext>
            </a:extLst>
          </a:blip>
          <a:srcRect/>
          <a:stretch>
            <a:fillRect/>
          </a:stretch>
        </p:blipFill>
        <p:spPr bwMode="auto">
          <a:xfrm>
            <a:off x="487487" y="1108567"/>
            <a:ext cx="8371376" cy="3816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1299594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LANs, MANs and WANs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graphicFrame>
        <p:nvGraphicFramePr>
          <p:cNvPr id="22" name="Content Placeholder 1">
            <a:extLst>
              <a:ext uri="{FF2B5EF4-FFF2-40B4-BE49-F238E27FC236}">
                <a16:creationId xmlns="" xmlns:a16="http://schemas.microsoft.com/office/drawing/2014/main" id="{7967CA25-D361-23D4-6924-F25C4FDA041A}"/>
              </a:ext>
            </a:extLst>
          </p:cNvPr>
          <p:cNvGraphicFramePr>
            <a:graphicFrameLocks/>
          </p:cNvGraphicFramePr>
          <p:nvPr/>
        </p:nvGraphicFramePr>
        <p:xfrm>
          <a:off x="98822" y="903667"/>
          <a:ext cx="8882941" cy="907593"/>
        </p:xfrm>
        <a:graphic>
          <a:graphicData uri="http://schemas.openxmlformats.org/drawingml/2006/table">
            <a:tbl>
              <a:tblPr firstRow="1" bandRow="1"/>
              <a:tblGrid>
                <a:gridCol w="2238614">
                  <a:extLst>
                    <a:ext uri="{9D8B030D-6E8A-4147-A177-3AD203B41FA5}">
                      <a16:colId xmlns="" xmlns:a16="http://schemas.microsoft.com/office/drawing/2014/main" val="20000"/>
                    </a:ext>
                  </a:extLst>
                </a:gridCol>
                <a:gridCol w="2214563">
                  <a:extLst>
                    <a:ext uri="{9D8B030D-6E8A-4147-A177-3AD203B41FA5}">
                      <a16:colId xmlns="" xmlns:a16="http://schemas.microsoft.com/office/drawing/2014/main" val="20001"/>
                    </a:ext>
                  </a:extLst>
                </a:gridCol>
                <a:gridCol w="2214563">
                  <a:extLst>
                    <a:ext uri="{9D8B030D-6E8A-4147-A177-3AD203B41FA5}">
                      <a16:colId xmlns="" xmlns:a16="http://schemas.microsoft.com/office/drawing/2014/main" val="20002"/>
                    </a:ext>
                  </a:extLst>
                </a:gridCol>
                <a:gridCol w="2215201">
                  <a:extLst>
                    <a:ext uri="{9D8B030D-6E8A-4147-A177-3AD203B41FA5}">
                      <a16:colId xmlns="" xmlns:a16="http://schemas.microsoft.com/office/drawing/2014/main" val="20003"/>
                    </a:ext>
                  </a:extLst>
                </a:gridCol>
              </a:tblGrid>
              <a:tr h="907593">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endParaRPr lang="en-IN" sz="1400" dirty="0"/>
                    </a:p>
                  </a:txBody>
                  <a:tcPr marL="68580" marR="68580" marT="34290" marB="34290">
                    <a:lnL w="12700" cmpd="sng">
                      <a:noFill/>
                    </a:lnL>
                    <a:lnR w="12700" cap="flat" cmpd="sng" algn="ctr">
                      <a:solidFill>
                        <a:srgbClr val="21212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800" dirty="0"/>
                    </a:p>
                  </a:txBody>
                  <a:tcPr marL="68580" marR="68580" marT="34290" marB="34290">
                    <a:lnL w="12700" cap="flat" cmpd="sng" algn="ctr">
                      <a:solidFill>
                        <a:srgbClr val="212121"/>
                      </a:solidFill>
                      <a:prstDash val="solid"/>
                      <a:round/>
                      <a:headEnd type="none" w="med" len="med"/>
                      <a:tailEnd type="none" w="med" len="med"/>
                    </a:lnL>
                    <a:lnR w="12700" cap="flat" cmpd="sng" algn="ctr">
                      <a:solidFill>
                        <a:srgbClr val="212121"/>
                      </a:solidFill>
                      <a:prstDash val="solid"/>
                      <a:round/>
                      <a:headEnd type="none" w="med" len="med"/>
                      <a:tailEnd type="none" w="med" len="med"/>
                    </a:lnR>
                    <a:lnT w="12700" cap="flat" cmpd="sng" algn="ctr">
                      <a:solidFill>
                        <a:srgbClr val="212121"/>
                      </a:solidFill>
                      <a:prstDash val="solid"/>
                      <a:round/>
                      <a:headEnd type="none" w="med" len="med"/>
                      <a:tailEnd type="none" w="med" len="med"/>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800" dirty="0"/>
                    </a:p>
                  </a:txBody>
                  <a:tcPr marL="68580" marR="68580" marT="34290" marB="34290">
                    <a:lnL w="12700" cap="flat" cmpd="sng" algn="ctr">
                      <a:solidFill>
                        <a:srgbClr val="212121"/>
                      </a:solidFill>
                      <a:prstDash val="solid"/>
                      <a:round/>
                      <a:headEnd type="none" w="med" len="med"/>
                      <a:tailEnd type="none" w="med" len="med"/>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8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23" name="Table 22">
            <a:extLst>
              <a:ext uri="{FF2B5EF4-FFF2-40B4-BE49-F238E27FC236}">
                <a16:creationId xmlns="" xmlns:a16="http://schemas.microsoft.com/office/drawing/2014/main" id="{E9D8D549-D5D9-EA46-5ACC-05D882EEA48F}"/>
              </a:ext>
            </a:extLst>
          </p:cNvPr>
          <p:cNvGraphicFramePr>
            <a:graphicFrameLocks noGrp="1"/>
          </p:cNvGraphicFramePr>
          <p:nvPr/>
        </p:nvGraphicFramePr>
        <p:xfrm>
          <a:off x="122622" y="1811193"/>
          <a:ext cx="8859692" cy="49530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97113">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dirty="0">
                          <a:solidFill>
                            <a:srgbClr val="5430AA"/>
                          </a:solidFill>
                          <a:latin typeface="Cambria" panose="02040503050406030204" pitchFamily="18" charset="0"/>
                          <a:ea typeface="Cambria" panose="02040503050406030204" pitchFamily="18" charset="0"/>
                        </a:rPr>
                        <a:t>Full-form</a:t>
                      </a:r>
                    </a:p>
                  </a:txBody>
                  <a:tcPr marL="68580" marR="68580" marT="34290" marB="34290">
                    <a:lnL w="12700" cap="flat" cmpd="sng" algn="ctr">
                      <a:solidFill>
                        <a:srgbClr val="212121"/>
                      </a:solidFill>
                      <a:prstDash val="solid"/>
                      <a:round/>
                      <a:headEnd type="none" w="med" len="med"/>
                      <a:tailEnd type="none" w="med" len="med"/>
                    </a:lnL>
                    <a:lnR w="12700" cap="flat" cmpd="sng" algn="ctr">
                      <a:solidFill>
                        <a:srgbClr val="212121"/>
                      </a:solidFill>
                      <a:prstDash val="solid"/>
                      <a:round/>
                      <a:headEnd type="none" w="med" len="med"/>
                      <a:tailEnd type="none" w="med" len="med"/>
                    </a:lnR>
                    <a:lnT w="12700" cap="flat" cmpd="sng" algn="ctr">
                      <a:solidFill>
                        <a:srgbClr val="212121"/>
                      </a:solidFill>
                      <a:prstDash val="solid"/>
                      <a:round/>
                      <a:headEnd type="none" w="med" len="med"/>
                      <a:tailEnd type="none" w="med" len="med"/>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Local Area Network</a:t>
                      </a:r>
                      <a:endParaRPr lang="en-IN" sz="1800" dirty="0">
                        <a:latin typeface="Cambria" panose="02040503050406030204" pitchFamily="18" charset="0"/>
                        <a:ea typeface="Cambria" panose="02040503050406030204" pitchFamily="18" charset="0"/>
                      </a:endParaRPr>
                    </a:p>
                  </a:txBody>
                  <a:tcPr marL="68580" marR="68580" marT="34290" marB="34290">
                    <a:lnL w="12700" cap="flat" cmpd="sng" algn="ctr">
                      <a:solidFill>
                        <a:srgbClr val="212121"/>
                      </a:solidFill>
                      <a:prstDash val="solid"/>
                      <a:round/>
                      <a:headEnd type="none" w="med" len="med"/>
                      <a:tailEnd type="none" w="med" len="med"/>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Metropolitan Area Network</a:t>
                      </a:r>
                      <a:endParaRPr lang="en-IN" sz="18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0" i="0" kern="1200" dirty="0">
                          <a:solidFill>
                            <a:schemeClr val="tx1"/>
                          </a:solidFill>
                          <a:effectLst/>
                          <a:latin typeface="Cambria" panose="02040503050406030204" pitchFamily="18" charset="0"/>
                          <a:ea typeface="Cambria" panose="02040503050406030204" pitchFamily="18" charset="0"/>
                          <a:cs typeface="+mn-cs"/>
                        </a:rPr>
                        <a:t>Wide Area Network</a:t>
                      </a:r>
                      <a:endParaRPr lang="en-IN" sz="18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24" name="Table 23">
            <a:extLst>
              <a:ext uri="{FF2B5EF4-FFF2-40B4-BE49-F238E27FC236}">
                <a16:creationId xmlns="" xmlns:a16="http://schemas.microsoft.com/office/drawing/2014/main" id="{232BD057-4E33-4370-9972-B1A0C382C74A}"/>
              </a:ext>
            </a:extLst>
          </p:cNvPr>
          <p:cNvGraphicFramePr>
            <a:graphicFrameLocks noGrp="1"/>
          </p:cNvGraphicFramePr>
          <p:nvPr>
            <p:extLst>
              <p:ext uri="{D42A27DB-BD31-4B8C-83A1-F6EECF244321}">
                <p14:modId xmlns="" xmlns:p14="http://schemas.microsoft.com/office/powerpoint/2010/main" val="38674624"/>
              </p:ext>
            </p:extLst>
          </p:nvPr>
        </p:nvGraphicFramePr>
        <p:xfrm>
          <a:off x="122622" y="2589749"/>
          <a:ext cx="8859692" cy="28194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7813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400" b="1" kern="1200" dirty="0">
                          <a:solidFill>
                            <a:srgbClr val="5430AA"/>
                          </a:solidFill>
                          <a:latin typeface="Cambria" panose="02040503050406030204" pitchFamily="18" charset="0"/>
                          <a:ea typeface="Cambria" panose="02040503050406030204" pitchFamily="18" charset="0"/>
                          <a:cs typeface="+mn-cs"/>
                        </a:rPr>
                        <a:t>Propagation delay</a:t>
                      </a: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Short </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Moderate </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High</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25" name="Table 24">
            <a:extLst>
              <a:ext uri="{FF2B5EF4-FFF2-40B4-BE49-F238E27FC236}">
                <a16:creationId xmlns="" xmlns:a16="http://schemas.microsoft.com/office/drawing/2014/main" id="{41B5DBD6-1B09-B0D8-A497-677C15F13D69}"/>
              </a:ext>
            </a:extLst>
          </p:cNvPr>
          <p:cNvGraphicFramePr>
            <a:graphicFrameLocks noGrp="1"/>
          </p:cNvGraphicFramePr>
          <p:nvPr>
            <p:extLst>
              <p:ext uri="{D42A27DB-BD31-4B8C-83A1-F6EECF244321}">
                <p14:modId xmlns="" xmlns:p14="http://schemas.microsoft.com/office/powerpoint/2010/main" val="1654421866"/>
              </p:ext>
            </p:extLst>
          </p:nvPr>
        </p:nvGraphicFramePr>
        <p:xfrm>
          <a:off x="122622" y="2302030"/>
          <a:ext cx="8859692" cy="28194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7813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1400" b="1" kern="1200" dirty="0">
                          <a:solidFill>
                            <a:srgbClr val="5430AA"/>
                          </a:solidFill>
                          <a:latin typeface="Cambria" panose="02040503050406030204" pitchFamily="18" charset="0"/>
                          <a:ea typeface="Cambria" panose="02040503050406030204" pitchFamily="18" charset="0"/>
                          <a:cs typeface="+mn-cs"/>
                        </a:rPr>
                        <a:t>Transmission speed</a:t>
                      </a: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latin typeface="Cambria" panose="02040503050406030204" pitchFamily="18" charset="0"/>
                          <a:ea typeface="Cambria" panose="02040503050406030204" pitchFamily="18" charset="0"/>
                        </a:rPr>
                        <a:t>High comparatively</a:t>
                      </a:r>
                      <a:endParaRPr lang="en-IN" sz="14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latin typeface="Cambria" panose="02040503050406030204" pitchFamily="18" charset="0"/>
                          <a:ea typeface="Cambria" panose="02040503050406030204" pitchFamily="18" charset="0"/>
                        </a:rPr>
                        <a:t>Average comparatively</a:t>
                      </a:r>
                      <a:endParaRPr lang="en-IN" sz="14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latin typeface="Cambria" panose="02040503050406030204" pitchFamily="18" charset="0"/>
                          <a:ea typeface="Cambria" panose="02040503050406030204" pitchFamily="18" charset="0"/>
                        </a:rPr>
                        <a:t>Low comparatively</a:t>
                      </a:r>
                      <a:endParaRPr lang="en-IN" sz="14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26" name="Table 25">
            <a:extLst>
              <a:ext uri="{FF2B5EF4-FFF2-40B4-BE49-F238E27FC236}">
                <a16:creationId xmlns="" xmlns:a16="http://schemas.microsoft.com/office/drawing/2014/main" id="{B48CEDA9-A8A3-7F85-E94D-47EF9B605908}"/>
              </a:ext>
            </a:extLst>
          </p:cNvPr>
          <p:cNvGraphicFramePr>
            <a:graphicFrameLocks noGrp="1"/>
          </p:cNvGraphicFramePr>
          <p:nvPr>
            <p:extLst>
              <p:ext uri="{D42A27DB-BD31-4B8C-83A1-F6EECF244321}">
                <p14:modId xmlns="" xmlns:p14="http://schemas.microsoft.com/office/powerpoint/2010/main" val="578700975"/>
              </p:ext>
            </p:extLst>
          </p:nvPr>
        </p:nvGraphicFramePr>
        <p:xfrm>
          <a:off x="122070" y="4353579"/>
          <a:ext cx="8859692" cy="28194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7813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US" sz="1400" b="1" kern="1200" dirty="0">
                          <a:solidFill>
                            <a:srgbClr val="5430AA"/>
                          </a:solidFill>
                          <a:latin typeface="Cambria" panose="02040503050406030204" pitchFamily="18" charset="0"/>
                          <a:ea typeface="Cambria" panose="02040503050406030204" pitchFamily="18" charset="0"/>
                          <a:cs typeface="+mn-cs"/>
                        </a:rPr>
                        <a:t>Ownership</a:t>
                      </a:r>
                      <a:endParaRPr lang="en-IN" sz="1400" b="1" kern="1200" dirty="0">
                        <a:solidFill>
                          <a:srgbClr val="5430AA"/>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Private</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Private or public</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ambria" panose="02040503050406030204" pitchFamily="18" charset="0"/>
                          <a:ea typeface="Cambria" panose="02040503050406030204" pitchFamily="18" charset="0"/>
                          <a:cs typeface="+mn-cs"/>
                        </a:rPr>
                        <a:t>Private or public</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27" name="Table 26">
            <a:extLst>
              <a:ext uri="{FF2B5EF4-FFF2-40B4-BE49-F238E27FC236}">
                <a16:creationId xmlns="" xmlns:a16="http://schemas.microsoft.com/office/drawing/2014/main" id="{BB185F88-9E0D-975D-E67D-33D42141B521}"/>
              </a:ext>
            </a:extLst>
          </p:cNvPr>
          <p:cNvGraphicFramePr>
            <a:graphicFrameLocks noGrp="1"/>
          </p:cNvGraphicFramePr>
          <p:nvPr>
            <p:extLst>
              <p:ext uri="{D42A27DB-BD31-4B8C-83A1-F6EECF244321}">
                <p14:modId xmlns="" xmlns:p14="http://schemas.microsoft.com/office/powerpoint/2010/main" val="57283756"/>
              </p:ext>
            </p:extLst>
          </p:nvPr>
        </p:nvGraphicFramePr>
        <p:xfrm>
          <a:off x="122622" y="2869719"/>
          <a:ext cx="8859692" cy="28194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7813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1400" b="1" kern="1200" dirty="0">
                          <a:solidFill>
                            <a:srgbClr val="5430AA"/>
                          </a:solidFill>
                          <a:latin typeface="Cambria" panose="02040503050406030204" pitchFamily="18" charset="0"/>
                          <a:ea typeface="Cambria" panose="02040503050406030204" pitchFamily="18" charset="0"/>
                          <a:cs typeface="+mn-cs"/>
                        </a:rPr>
                        <a:t>Congestion </a:t>
                      </a: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latin typeface="Cambria" panose="02040503050406030204" pitchFamily="18" charset="0"/>
                          <a:ea typeface="Cambria" panose="02040503050406030204" pitchFamily="18" charset="0"/>
                        </a:rPr>
                        <a:t>Low comparatively</a:t>
                      </a:r>
                      <a:endParaRPr lang="en-IN" sz="14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latin typeface="Cambria" panose="02040503050406030204" pitchFamily="18" charset="0"/>
                          <a:ea typeface="Cambria" panose="02040503050406030204" pitchFamily="18" charset="0"/>
                        </a:rPr>
                        <a:t>Average comparatively</a:t>
                      </a:r>
                      <a:endParaRPr lang="en-IN" sz="14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latin typeface="Cambria" panose="02040503050406030204" pitchFamily="18" charset="0"/>
                          <a:ea typeface="Cambria" panose="02040503050406030204" pitchFamily="18" charset="0"/>
                        </a:rPr>
                        <a:t>High comparatively</a:t>
                      </a:r>
                      <a:endParaRPr lang="en-IN" sz="1400" dirty="0">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28" name="Table 27">
            <a:extLst>
              <a:ext uri="{FF2B5EF4-FFF2-40B4-BE49-F238E27FC236}">
                <a16:creationId xmlns="" xmlns:a16="http://schemas.microsoft.com/office/drawing/2014/main" id="{3530F404-EB91-7BF9-44F8-62E4B8B2FB4D}"/>
              </a:ext>
            </a:extLst>
          </p:cNvPr>
          <p:cNvGraphicFramePr>
            <a:graphicFrameLocks noGrp="1"/>
          </p:cNvGraphicFramePr>
          <p:nvPr>
            <p:extLst>
              <p:ext uri="{D42A27DB-BD31-4B8C-83A1-F6EECF244321}">
                <p14:modId xmlns="" xmlns:p14="http://schemas.microsoft.com/office/powerpoint/2010/main" val="3084759752"/>
              </p:ext>
            </p:extLst>
          </p:nvPr>
        </p:nvGraphicFramePr>
        <p:xfrm>
          <a:off x="122622" y="3141933"/>
          <a:ext cx="8859692" cy="49530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7813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US" sz="1400" b="1" kern="1200" dirty="0">
                          <a:solidFill>
                            <a:srgbClr val="5430AA"/>
                          </a:solidFill>
                          <a:latin typeface="Cambria" panose="02040503050406030204" pitchFamily="18" charset="0"/>
                          <a:ea typeface="Cambria" panose="02040503050406030204" pitchFamily="18" charset="0"/>
                          <a:cs typeface="+mn-cs"/>
                        </a:rPr>
                        <a:t>Maintenance</a:t>
                      </a:r>
                      <a:endParaRPr lang="en-IN" sz="1400" b="1" kern="1200" dirty="0">
                        <a:solidFill>
                          <a:srgbClr val="5430AA"/>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Easy</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Difficult than LAN</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Difficult than MAN</a:t>
                      </a:r>
                      <a:r>
                        <a:rPr lang="en-US" sz="1400" kern="1200" baseline="0" dirty="0">
                          <a:solidFill>
                            <a:schemeClr val="tx1"/>
                          </a:solidFill>
                          <a:latin typeface="Cambria" panose="02040503050406030204" pitchFamily="18" charset="0"/>
                          <a:ea typeface="Cambria" panose="02040503050406030204" pitchFamily="18" charset="0"/>
                          <a:cs typeface="+mn-cs"/>
                        </a:rPr>
                        <a:t> and LAN</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5430AA">
                        <a:alpha val="27000"/>
                      </a:srgbClr>
                    </a:solidFill>
                  </a:tcPr>
                </a:tc>
                <a:extLst>
                  <a:ext uri="{0D108BD9-81ED-4DB2-BD59-A6C34878D82A}">
                    <a16:rowId xmlns="" xmlns:a16="http://schemas.microsoft.com/office/drawing/2014/main" val="10000"/>
                  </a:ext>
                </a:extLst>
              </a:tr>
            </a:tbl>
          </a:graphicData>
        </a:graphic>
      </p:graphicFrame>
      <p:graphicFrame>
        <p:nvGraphicFramePr>
          <p:cNvPr id="29" name="Table 28">
            <a:extLst>
              <a:ext uri="{FF2B5EF4-FFF2-40B4-BE49-F238E27FC236}">
                <a16:creationId xmlns="" xmlns:a16="http://schemas.microsoft.com/office/drawing/2014/main" id="{0DBF2C4A-D5EA-6386-F318-94C04BFCB3AE}"/>
              </a:ext>
            </a:extLst>
          </p:cNvPr>
          <p:cNvGraphicFramePr>
            <a:graphicFrameLocks noGrp="1"/>
          </p:cNvGraphicFramePr>
          <p:nvPr>
            <p:extLst>
              <p:ext uri="{D42A27DB-BD31-4B8C-83A1-F6EECF244321}">
                <p14:modId xmlns="" xmlns:p14="http://schemas.microsoft.com/office/powerpoint/2010/main" val="3625405958"/>
              </p:ext>
            </p:extLst>
          </p:nvPr>
        </p:nvGraphicFramePr>
        <p:xfrm>
          <a:off x="122070" y="3642759"/>
          <a:ext cx="8859692" cy="70866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6858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US" sz="1400" b="1" kern="1200" dirty="0">
                          <a:solidFill>
                            <a:srgbClr val="5430AA"/>
                          </a:solidFill>
                          <a:latin typeface="Cambria" panose="02040503050406030204" pitchFamily="18" charset="0"/>
                          <a:ea typeface="Cambria" panose="02040503050406030204" pitchFamily="18" charset="0"/>
                          <a:cs typeface="+mn-cs"/>
                        </a:rPr>
                        <a:t>Scope</a:t>
                      </a:r>
                      <a:endParaRPr lang="en-IN" sz="1400" b="1" kern="1200" dirty="0">
                        <a:solidFill>
                          <a:srgbClr val="5430AA"/>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Small (1 to 10 Km)</a:t>
                      </a:r>
                    </a:p>
                    <a:p>
                      <a:r>
                        <a:rPr lang="en-US" sz="1400" kern="1200" dirty="0">
                          <a:solidFill>
                            <a:schemeClr val="tx1"/>
                          </a:solidFill>
                          <a:latin typeface="Cambria" panose="02040503050406030204" pitchFamily="18" charset="0"/>
                          <a:ea typeface="Cambria" panose="02040503050406030204" pitchFamily="18" charset="0"/>
                          <a:cs typeface="+mn-cs"/>
                        </a:rPr>
                        <a:t>e.g.</a:t>
                      </a:r>
                      <a:r>
                        <a:rPr lang="en-US" sz="1400" kern="1200" baseline="0" dirty="0">
                          <a:solidFill>
                            <a:schemeClr val="tx1"/>
                          </a:solidFill>
                          <a:latin typeface="Cambria" panose="02040503050406030204" pitchFamily="18" charset="0"/>
                          <a:ea typeface="Cambria" panose="02040503050406030204" pitchFamily="18" charset="0"/>
                          <a:cs typeface="+mn-cs"/>
                        </a:rPr>
                        <a:t> Small building, cluster of building, organization</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Multiple Building or Society or in a city.(</a:t>
                      </a:r>
                      <a:r>
                        <a:rPr lang="en-US" sz="1400" kern="1200" dirty="0" err="1">
                          <a:solidFill>
                            <a:schemeClr val="tx1"/>
                          </a:solidFill>
                          <a:latin typeface="Cambria" panose="02040503050406030204" pitchFamily="18" charset="0"/>
                          <a:ea typeface="Cambria" panose="02040503050406030204" pitchFamily="18" charset="0"/>
                          <a:cs typeface="+mn-cs"/>
                        </a:rPr>
                        <a:t>upto</a:t>
                      </a:r>
                      <a:r>
                        <a:rPr lang="en-US" sz="1400" kern="1200" dirty="0">
                          <a:solidFill>
                            <a:schemeClr val="tx1"/>
                          </a:solidFill>
                          <a:latin typeface="Cambria" panose="02040503050406030204" pitchFamily="18" charset="0"/>
                          <a:ea typeface="Cambria" panose="02040503050406030204" pitchFamily="18" charset="0"/>
                          <a:cs typeface="+mn-cs"/>
                        </a:rPr>
                        <a:t> 100 Km area)</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Multiple city or country</a:t>
                      </a:r>
                      <a:r>
                        <a:rPr lang="en-US" sz="1400" kern="1200" baseline="0" dirty="0">
                          <a:solidFill>
                            <a:schemeClr val="tx1"/>
                          </a:solidFill>
                          <a:latin typeface="Cambria" panose="02040503050406030204" pitchFamily="18" charset="0"/>
                          <a:ea typeface="Cambria" panose="02040503050406030204" pitchFamily="18" charset="0"/>
                          <a:cs typeface="+mn-cs"/>
                        </a:rPr>
                        <a:t> (beyond 100Km)</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30" name="Table 29">
            <a:extLst>
              <a:ext uri="{FF2B5EF4-FFF2-40B4-BE49-F238E27FC236}">
                <a16:creationId xmlns="" xmlns:a16="http://schemas.microsoft.com/office/drawing/2014/main" id="{A8E11DED-FCF9-434F-72EC-26E6BCB612F5}"/>
              </a:ext>
            </a:extLst>
          </p:cNvPr>
          <p:cNvGraphicFramePr>
            <a:graphicFrameLocks noGrp="1"/>
          </p:cNvGraphicFramePr>
          <p:nvPr>
            <p:extLst>
              <p:ext uri="{D42A27DB-BD31-4B8C-83A1-F6EECF244321}">
                <p14:modId xmlns="" xmlns:p14="http://schemas.microsoft.com/office/powerpoint/2010/main" val="993709995"/>
              </p:ext>
            </p:extLst>
          </p:nvPr>
        </p:nvGraphicFramePr>
        <p:xfrm>
          <a:off x="122070" y="4631591"/>
          <a:ext cx="8859692" cy="281940"/>
        </p:xfrm>
        <a:graphic>
          <a:graphicData uri="http://schemas.openxmlformats.org/drawingml/2006/table">
            <a:tbl>
              <a:tblPr firstRow="1" bandRow="1"/>
              <a:tblGrid>
                <a:gridCol w="2214923">
                  <a:extLst>
                    <a:ext uri="{9D8B030D-6E8A-4147-A177-3AD203B41FA5}">
                      <a16:colId xmlns="" xmlns:a16="http://schemas.microsoft.com/office/drawing/2014/main" val="20000"/>
                    </a:ext>
                  </a:extLst>
                </a:gridCol>
                <a:gridCol w="2214923">
                  <a:extLst>
                    <a:ext uri="{9D8B030D-6E8A-4147-A177-3AD203B41FA5}">
                      <a16:colId xmlns="" xmlns:a16="http://schemas.microsoft.com/office/drawing/2014/main" val="20001"/>
                    </a:ext>
                  </a:extLst>
                </a:gridCol>
                <a:gridCol w="2214923">
                  <a:extLst>
                    <a:ext uri="{9D8B030D-6E8A-4147-A177-3AD203B41FA5}">
                      <a16:colId xmlns="" xmlns:a16="http://schemas.microsoft.com/office/drawing/2014/main" val="20002"/>
                    </a:ext>
                  </a:extLst>
                </a:gridCol>
                <a:gridCol w="2214923">
                  <a:extLst>
                    <a:ext uri="{9D8B030D-6E8A-4147-A177-3AD203B41FA5}">
                      <a16:colId xmlns="" xmlns:a16="http://schemas.microsoft.com/office/drawing/2014/main" val="20003"/>
                    </a:ext>
                  </a:extLst>
                </a:gridCol>
              </a:tblGrid>
              <a:tr h="27813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US" sz="1400" b="1" kern="1200" dirty="0">
                          <a:solidFill>
                            <a:srgbClr val="5430AA"/>
                          </a:solidFill>
                          <a:latin typeface="Cambria" panose="02040503050406030204" pitchFamily="18" charset="0"/>
                          <a:ea typeface="Cambria" panose="02040503050406030204" pitchFamily="18" charset="0"/>
                          <a:cs typeface="+mn-cs"/>
                        </a:rPr>
                        <a:t>Medium</a:t>
                      </a:r>
                      <a:endParaRPr lang="en-IN" sz="1400" b="1" kern="1200" dirty="0">
                        <a:solidFill>
                          <a:srgbClr val="5430AA"/>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Cable</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kern="1200" dirty="0">
                          <a:solidFill>
                            <a:schemeClr val="tx1"/>
                          </a:solidFill>
                          <a:latin typeface="Cambria" panose="02040503050406030204" pitchFamily="18" charset="0"/>
                          <a:ea typeface="Cambria" panose="02040503050406030204" pitchFamily="18" charset="0"/>
                          <a:cs typeface="+mn-cs"/>
                        </a:rPr>
                        <a:t>Telephone lines</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ambria" panose="02040503050406030204" pitchFamily="18" charset="0"/>
                          <a:ea typeface="Cambria" panose="02040503050406030204" pitchFamily="18" charset="0"/>
                          <a:cs typeface="+mn-cs"/>
                        </a:rPr>
                        <a:t>Telephone lines</a:t>
                      </a:r>
                      <a:r>
                        <a:rPr lang="en-IN" sz="1400" kern="1200" dirty="0">
                          <a:solidFill>
                            <a:schemeClr val="tx1"/>
                          </a:solidFill>
                          <a:latin typeface="Cambria" panose="02040503050406030204" pitchFamily="18" charset="0"/>
                          <a:ea typeface="Cambria" panose="02040503050406030204" pitchFamily="18" charset="0"/>
                          <a:cs typeface="+mn-cs"/>
                        </a:rPr>
                        <a:t>,</a:t>
                      </a:r>
                      <a:r>
                        <a:rPr lang="en-IN" sz="1400" kern="1200" baseline="0" dirty="0">
                          <a:solidFill>
                            <a:schemeClr val="tx1"/>
                          </a:solidFill>
                          <a:latin typeface="Cambria" panose="02040503050406030204" pitchFamily="18" charset="0"/>
                          <a:ea typeface="Cambria" panose="02040503050406030204" pitchFamily="18" charset="0"/>
                          <a:cs typeface="+mn-cs"/>
                        </a:rPr>
                        <a:t> satellite</a:t>
                      </a:r>
                      <a:endParaRPr lang="en-IN" sz="1400" kern="1200" dirty="0">
                        <a:solidFill>
                          <a:schemeClr val="tx1"/>
                        </a:solidFill>
                        <a:latin typeface="Cambria" panose="02040503050406030204" pitchFamily="18" charset="0"/>
                        <a:ea typeface="Cambria" panose="02040503050406030204" pitchFamily="18" charset="0"/>
                        <a:cs typeface="+mn-cs"/>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pic>
        <p:nvPicPr>
          <p:cNvPr id="31" name="Picture 30">
            <a:extLst>
              <a:ext uri="{FF2B5EF4-FFF2-40B4-BE49-F238E27FC236}">
                <a16:creationId xmlns="" xmlns:a16="http://schemas.microsoft.com/office/drawing/2014/main" id="{BD44EB25-FE8F-121F-F668-7BF1CF10F479}"/>
              </a:ext>
            </a:extLst>
          </p:cNvPr>
          <p:cNvPicPr>
            <a:picLocks noChangeAspect="1"/>
          </p:cNvPicPr>
          <p:nvPr/>
        </p:nvPicPr>
        <p:blipFill>
          <a:blip r:embed="rId6" cstate="print">
            <a:grayscl/>
            <a:extLst>
              <a:ext uri="{28A0092B-C50C-407E-A947-70E740481C1C}">
                <a14:useLocalDpi xmlns="" xmlns:a14="http://schemas.microsoft.com/office/drawing/2010/main" val="0"/>
              </a:ext>
            </a:extLst>
          </a:blip>
          <a:stretch>
            <a:fillRect/>
          </a:stretch>
        </p:blipFill>
        <p:spPr>
          <a:xfrm>
            <a:off x="3167138" y="943528"/>
            <a:ext cx="682307" cy="858458"/>
          </a:xfrm>
          <a:prstGeom prst="rect">
            <a:avLst/>
          </a:prstGeom>
        </p:spPr>
      </p:pic>
      <p:pic>
        <p:nvPicPr>
          <p:cNvPr id="32" name="Picture 31">
            <a:extLst>
              <a:ext uri="{FF2B5EF4-FFF2-40B4-BE49-F238E27FC236}">
                <a16:creationId xmlns="" xmlns:a16="http://schemas.microsoft.com/office/drawing/2014/main" id="{3BC5D80E-3729-B061-625D-4A8338B79807}"/>
              </a:ext>
            </a:extLst>
          </p:cNvPr>
          <p:cNvPicPr>
            <a:picLocks noChangeAspect="1"/>
          </p:cNvPicPr>
          <p:nvPr/>
        </p:nvPicPr>
        <p:blipFill>
          <a:blip r:embed="rId7" cstate="print">
            <a:grayscl/>
            <a:extLst>
              <a:ext uri="{28A0092B-C50C-407E-A947-70E740481C1C}">
                <a14:useLocalDpi xmlns="" xmlns:a14="http://schemas.microsoft.com/office/drawing/2010/main" val="0"/>
              </a:ext>
            </a:extLst>
          </a:blip>
          <a:stretch>
            <a:fillRect/>
          </a:stretch>
        </p:blipFill>
        <p:spPr>
          <a:xfrm>
            <a:off x="5367240" y="943527"/>
            <a:ext cx="681135" cy="857481"/>
          </a:xfrm>
          <a:prstGeom prst="rect">
            <a:avLst/>
          </a:prstGeom>
        </p:spPr>
      </p:pic>
      <p:pic>
        <p:nvPicPr>
          <p:cNvPr id="33" name="Picture 32">
            <a:extLst>
              <a:ext uri="{FF2B5EF4-FFF2-40B4-BE49-F238E27FC236}">
                <a16:creationId xmlns="" xmlns:a16="http://schemas.microsoft.com/office/drawing/2014/main" id="{FCEC3A0A-0253-B883-8617-9CD87B59517D}"/>
              </a:ext>
            </a:extLst>
          </p:cNvPr>
          <p:cNvPicPr>
            <a:picLocks noChangeAspect="1"/>
          </p:cNvPicPr>
          <p:nvPr/>
        </p:nvPicPr>
        <p:blipFill>
          <a:blip r:embed="rId8" cstate="print">
            <a:grayscl/>
            <a:extLst>
              <a:ext uri="{28A0092B-C50C-407E-A947-70E740481C1C}">
                <a14:useLocalDpi xmlns="" xmlns:a14="http://schemas.microsoft.com/office/drawing/2010/main" val="0"/>
              </a:ext>
            </a:extLst>
          </a:blip>
          <a:stretch>
            <a:fillRect/>
          </a:stretch>
        </p:blipFill>
        <p:spPr>
          <a:xfrm>
            <a:off x="7684693" y="943527"/>
            <a:ext cx="667409" cy="857481"/>
          </a:xfrm>
          <a:prstGeom prst="rect">
            <a:avLst/>
          </a:prstGeom>
        </p:spPr>
      </p:pic>
    </p:spTree>
    <p:extLst>
      <p:ext uri="{BB962C8B-B14F-4D97-AF65-F5344CB8AC3E}">
        <p14:creationId xmlns="" xmlns:p14="http://schemas.microsoft.com/office/powerpoint/2010/main" val="4025641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smtClean="0">
                <a:solidFill>
                  <a:srgbClr val="00A4B6"/>
                </a:solidFill>
                <a:latin typeface="Proxima Nova"/>
                <a:ea typeface="Proxima Nova"/>
                <a:cs typeface="Proxima Nova"/>
                <a:sym typeface="Proxima Nova"/>
              </a:rPr>
              <a:t>Content</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74431" y="484074"/>
            <a:ext cx="8820000" cy="4755118"/>
          </a:xfrm>
          <a:prstGeom prst="rect">
            <a:avLst/>
          </a:prstGeom>
          <a:noFill/>
          <a:ln>
            <a:noFill/>
          </a:ln>
        </p:spPr>
        <p:txBody>
          <a:bodyPr spcFirstLastPara="1" wrap="square" lIns="91425" tIns="91425" rIns="91425" bIns="91425" anchor="t" anchorCtr="0">
            <a:spAutoFit/>
          </a:bodyPr>
          <a:lstStyle/>
          <a:p>
            <a:pPr marL="285750" lvl="2" indent="-285750">
              <a:lnSpc>
                <a:spcPct val="150000"/>
              </a:lnSpc>
              <a:buFont typeface="Arial" panose="020B0604020202020204" pitchFamily="34" charset="0"/>
              <a:buChar char="•"/>
            </a:pPr>
            <a:r>
              <a:rPr lang="en-US" sz="1800" b="0" i="0" u="none" strike="noStrike" baseline="0" dirty="0">
                <a:latin typeface="Cambria" panose="02040503050406030204" pitchFamily="18" charset="0"/>
              </a:rPr>
              <a:t>Understanding of Network &amp; </a:t>
            </a:r>
            <a:r>
              <a:rPr lang="en-US" sz="1800" b="0" i="0" u="none" strike="noStrike" baseline="0" dirty="0" smtClean="0">
                <a:latin typeface="Cambria" panose="02040503050406030204" pitchFamily="18" charset="0"/>
              </a:rPr>
              <a:t>Internet</a:t>
            </a:r>
          </a:p>
          <a:p>
            <a:pPr marL="285750" lvl="6" indent="-285750">
              <a:lnSpc>
                <a:spcPct val="150000"/>
              </a:lnSpc>
              <a:buFont typeface="Arial" panose="020B0604020202020204" pitchFamily="34" charset="0"/>
              <a:buChar char="•"/>
            </a:pPr>
            <a:r>
              <a:rPr lang="en-IN" sz="1800" dirty="0" smtClean="0">
                <a:latin typeface="Cambria" panose="02040503050406030204" pitchFamily="18" charset="0"/>
              </a:rPr>
              <a:t>Data </a:t>
            </a:r>
            <a:r>
              <a:rPr lang="en-IN" sz="1800" dirty="0">
                <a:latin typeface="Cambria" panose="02040503050406030204" pitchFamily="18" charset="0"/>
              </a:rPr>
              <a:t>Communication</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Categories of Network – Wired &amp; Wireless</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Types of Network – LAN, MAN, WAN, PAN</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Transmission Modes</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Understanding of Delay and its types</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Network Topologies – Bus, Star, Ring, Mesh, Hybrid</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OSI Model (Layered Approach)</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TCP/IP Model</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Switching Techniques: Circuit Switching &amp; Packet Switching</a:t>
            </a:r>
          </a:p>
          <a:p>
            <a:pPr marL="285750" lvl="2" indent="-285750" fontAlgn="t">
              <a:lnSpc>
                <a:spcPct val="150000"/>
              </a:lnSpc>
              <a:buFont typeface="Arial" panose="020B0604020202020204" pitchFamily="34" charset="0"/>
              <a:buChar char="•"/>
            </a:pPr>
            <a:r>
              <a:rPr lang="en-IN" sz="1800" dirty="0">
                <a:latin typeface="Cambria" panose="02040503050406030204" pitchFamily="18" charset="0"/>
              </a:rPr>
              <a:t>Transmission Media</a:t>
            </a:r>
          </a:p>
        </p:txBody>
      </p:sp>
    </p:spTree>
    <p:extLst>
      <p:ext uri="{BB962C8B-B14F-4D97-AF65-F5344CB8AC3E}">
        <p14:creationId xmlns="" xmlns:p14="http://schemas.microsoft.com/office/powerpoint/2010/main" val="3492040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Transmission Modes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84647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Transmission Modes</a:t>
            </a:r>
          </a:p>
        </p:txBody>
      </p:sp>
      <p:sp>
        <p:nvSpPr>
          <p:cNvPr id="71" name="Google Shape;71;p15"/>
          <p:cNvSpPr txBox="1"/>
          <p:nvPr/>
        </p:nvSpPr>
        <p:spPr>
          <a:xfrm>
            <a:off x="127221" y="685897"/>
            <a:ext cx="8900542" cy="240062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Transmission means transferring of data between two devices. </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The way in which data is transmitted from one device to another device is known as transmission modes.</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It is also known as communication mode. </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There are three types of transmission mode:- </a:t>
            </a:r>
          </a:p>
        </p:txBody>
      </p:sp>
      <p:graphicFrame>
        <p:nvGraphicFramePr>
          <p:cNvPr id="2" name="Diagram 1">
            <a:extLst>
              <a:ext uri="{FF2B5EF4-FFF2-40B4-BE49-F238E27FC236}">
                <a16:creationId xmlns="" xmlns:a16="http://schemas.microsoft.com/office/drawing/2014/main" id="{C38F2701-905D-38B8-271B-6E8C9966B820}"/>
              </a:ext>
            </a:extLst>
          </p:cNvPr>
          <p:cNvGraphicFramePr/>
          <p:nvPr>
            <p:extLst>
              <p:ext uri="{D42A27DB-BD31-4B8C-83A1-F6EECF244321}">
                <p14:modId xmlns="" xmlns:p14="http://schemas.microsoft.com/office/powerpoint/2010/main" val="472870345"/>
              </p:ext>
            </p:extLst>
          </p:nvPr>
        </p:nvGraphicFramePr>
        <p:xfrm>
          <a:off x="3091911" y="2867185"/>
          <a:ext cx="5924867" cy="21808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 xmlns:p14="http://schemas.microsoft.com/office/powerpoint/2010/main" val="3031069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Transmission Modes</a:t>
            </a:r>
          </a:p>
        </p:txBody>
      </p:sp>
      <p:sp>
        <p:nvSpPr>
          <p:cNvPr id="71" name="Google Shape;71;p15"/>
          <p:cNvSpPr txBox="1"/>
          <p:nvPr/>
        </p:nvSpPr>
        <p:spPr>
          <a:xfrm>
            <a:off x="127221" y="685897"/>
            <a:ext cx="8900542" cy="221596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Simplex</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Simplex mode, the communication is unidirectional, like as one-way street.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Example: FM Radio, TV Broadcasting, Keyboard, Monitors.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Only one of the two devices on a link can transmit, the other can only receive.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simplex mode can use the entire capacity of the channel to send data in one direction.</a:t>
            </a:r>
          </a:p>
        </p:txBody>
      </p:sp>
      <p:pic>
        <p:nvPicPr>
          <p:cNvPr id="2" name="Picture 2">
            <a:extLst>
              <a:ext uri="{FF2B5EF4-FFF2-40B4-BE49-F238E27FC236}">
                <a16:creationId xmlns="" xmlns:a16="http://schemas.microsoft.com/office/drawing/2014/main" id="{99682BFA-E9FA-AF3F-0D7A-2DE7F5CFFDAD}"/>
              </a:ext>
            </a:extLst>
          </p:cNvPr>
          <p:cNvPicPr>
            <a:picLocks noChangeAspect="1" noChangeArrowheads="1" noCrop="1"/>
          </p:cNvPicPr>
          <p:nvPr/>
        </p:nvPicPr>
        <p:blipFill>
          <a:blip r:embed="rId6">
            <a:extLst>
              <a:ext uri="{28A0092B-C50C-407E-A947-70E740481C1C}">
                <a14:useLocalDpi xmlns="" xmlns:a14="http://schemas.microsoft.com/office/drawing/2010/main" val="0"/>
              </a:ext>
            </a:extLst>
          </a:blip>
          <a:srcRect/>
          <a:stretch>
            <a:fillRect/>
          </a:stretch>
        </p:blipFill>
        <p:spPr bwMode="auto">
          <a:xfrm>
            <a:off x="1601325" y="3225581"/>
            <a:ext cx="5334167" cy="15894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42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Transmission Modes</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Half Duplex</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half-duplex mode, each station can both transmit and receive, but not at the same time.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Example: Walkie- talkie.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one device is sending, the other can only receive, and vice versa.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half-duplex mode is used in cases where there is no need for communication in both direction at the same time.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entire capacity of the channel can be utilized for each direction.</a:t>
            </a:r>
          </a:p>
        </p:txBody>
      </p:sp>
      <p:pic>
        <p:nvPicPr>
          <p:cNvPr id="2" name="Picture 1">
            <a:extLst>
              <a:ext uri="{FF2B5EF4-FFF2-40B4-BE49-F238E27FC236}">
                <a16:creationId xmlns="" xmlns:a16="http://schemas.microsoft.com/office/drawing/2014/main" id="{13CD6EC9-F960-6E3B-77D2-BA5352493806}"/>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582796" y="3601177"/>
            <a:ext cx="5802140" cy="1446910"/>
          </a:xfrm>
          <a:prstGeom prst="rect">
            <a:avLst/>
          </a:prstGeom>
        </p:spPr>
      </p:pic>
    </p:spTree>
    <p:extLst>
      <p:ext uri="{BB962C8B-B14F-4D97-AF65-F5344CB8AC3E}">
        <p14:creationId xmlns="" xmlns:p14="http://schemas.microsoft.com/office/powerpoint/2010/main" val="370326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Transmission Modes</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Full Duplex</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full-duplex mode, both stations can transmit and receive simultaneously.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Example: Telephone, Mobile Phones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full duplex mode, sharing can occur in two ways: </a:t>
            </a:r>
          </a:p>
          <a:p>
            <a:pPr marL="72072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Either the link must contain two physically separate transmission paths, one for sending and other for receiving. </a:t>
            </a:r>
          </a:p>
          <a:p>
            <a:pPr marL="72072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Or the capacity is divided between signals travelling in both directions.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Full-duplex mode is used when communication in both direction is required all the time. </a:t>
            </a:r>
          </a:p>
        </p:txBody>
      </p:sp>
      <p:pic>
        <p:nvPicPr>
          <p:cNvPr id="2" name="Picture 1">
            <a:extLst>
              <a:ext uri="{FF2B5EF4-FFF2-40B4-BE49-F238E27FC236}">
                <a16:creationId xmlns="" xmlns:a16="http://schemas.microsoft.com/office/drawing/2014/main" id="{BF631013-8C6C-D670-F268-8EFD1A5BB1FD}"/>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856509" y="3691006"/>
            <a:ext cx="5125477" cy="1343793"/>
          </a:xfrm>
          <a:prstGeom prst="rect">
            <a:avLst/>
          </a:prstGeom>
        </p:spPr>
      </p:pic>
    </p:spTree>
    <p:extLst>
      <p:ext uri="{BB962C8B-B14F-4D97-AF65-F5344CB8AC3E}">
        <p14:creationId xmlns="" xmlns:p14="http://schemas.microsoft.com/office/powerpoint/2010/main" val="3745603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Comparison of Transmission Modes</a:t>
            </a:r>
          </a:p>
        </p:txBody>
      </p:sp>
      <p:graphicFrame>
        <p:nvGraphicFramePr>
          <p:cNvPr id="3" name="Table 7">
            <a:extLst>
              <a:ext uri="{FF2B5EF4-FFF2-40B4-BE49-F238E27FC236}">
                <a16:creationId xmlns="" xmlns:a16="http://schemas.microsoft.com/office/drawing/2014/main" id="{B906279D-4331-0EE8-B400-E28D4FDC4885}"/>
              </a:ext>
            </a:extLst>
          </p:cNvPr>
          <p:cNvGraphicFramePr>
            <a:graphicFrameLocks noGrp="1"/>
          </p:cNvGraphicFramePr>
          <p:nvPr>
            <p:extLst>
              <p:ext uri="{D42A27DB-BD31-4B8C-83A1-F6EECF244321}">
                <p14:modId xmlns="" xmlns:p14="http://schemas.microsoft.com/office/powerpoint/2010/main" val="3752400905"/>
              </p:ext>
            </p:extLst>
          </p:nvPr>
        </p:nvGraphicFramePr>
        <p:xfrm>
          <a:off x="100888" y="779251"/>
          <a:ext cx="8934774" cy="4178669"/>
        </p:xfrm>
        <a:graphic>
          <a:graphicData uri="http://schemas.openxmlformats.org/drawingml/2006/table">
            <a:tbl>
              <a:tblPr firstRow="1" bandRow="1">
                <a:tableStyleId>{073A0DAA-6AF3-43AB-8588-CEC1D06C72B9}</a:tableStyleId>
              </a:tblPr>
              <a:tblGrid>
                <a:gridCol w="2137704">
                  <a:extLst>
                    <a:ext uri="{9D8B030D-6E8A-4147-A177-3AD203B41FA5}">
                      <a16:colId xmlns="" xmlns:a16="http://schemas.microsoft.com/office/drawing/2014/main" val="2229945690"/>
                    </a:ext>
                  </a:extLst>
                </a:gridCol>
                <a:gridCol w="2231100">
                  <a:extLst>
                    <a:ext uri="{9D8B030D-6E8A-4147-A177-3AD203B41FA5}">
                      <a16:colId xmlns="" xmlns:a16="http://schemas.microsoft.com/office/drawing/2014/main" val="3084223927"/>
                    </a:ext>
                  </a:extLst>
                </a:gridCol>
                <a:gridCol w="2314117">
                  <a:extLst>
                    <a:ext uri="{9D8B030D-6E8A-4147-A177-3AD203B41FA5}">
                      <a16:colId xmlns="" xmlns:a16="http://schemas.microsoft.com/office/drawing/2014/main" val="182935140"/>
                    </a:ext>
                  </a:extLst>
                </a:gridCol>
                <a:gridCol w="2251853">
                  <a:extLst>
                    <a:ext uri="{9D8B030D-6E8A-4147-A177-3AD203B41FA5}">
                      <a16:colId xmlns="" xmlns:a16="http://schemas.microsoft.com/office/drawing/2014/main" val="2808195389"/>
                    </a:ext>
                  </a:extLst>
                </a:gridCol>
              </a:tblGrid>
              <a:tr h="595755">
                <a:tc>
                  <a:txBody>
                    <a:bodyPr/>
                    <a:lstStyle/>
                    <a:p>
                      <a:pPr algn="ctr"/>
                      <a:r>
                        <a:rPr lang="en-US" sz="1600" dirty="0">
                          <a:latin typeface="Times New Roman" panose="02020603050405020304" pitchFamily="18" charset="0"/>
                          <a:cs typeface="Times New Roman" panose="02020603050405020304" pitchFamily="18" charset="0"/>
                        </a:rPr>
                        <a:t>Parameters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Simplex</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Half Duplex</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Full Duplex</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493887527"/>
                  </a:ext>
                </a:extLst>
              </a:tr>
              <a:tr h="611533">
                <a:tc>
                  <a:txBody>
                    <a:bodyPr/>
                    <a:lstStyle/>
                    <a:p>
                      <a:pPr marL="0" algn="l" defTabSz="914400" rtl="0" eaLnBrk="1" latinLnBrk="0" hangingPunct="1"/>
                      <a:r>
                        <a:rPr lang="en-IN" sz="1600" b="1" kern="1200" dirty="0">
                          <a:solidFill>
                            <a:schemeClr val="dk1"/>
                          </a:solidFill>
                          <a:latin typeface="Times New Roman" panose="02020603050405020304" pitchFamily="18" charset="0"/>
                          <a:ea typeface="+mn-ea"/>
                          <a:cs typeface="Times New Roman" panose="02020603050405020304" pitchFamily="18" charset="0"/>
                        </a:rPr>
                        <a:t>Direction of communication</a:t>
                      </a:r>
                    </a:p>
                  </a:txBody>
                  <a:tcPr/>
                </a:tc>
                <a:tc>
                  <a:txBody>
                    <a:bodyPr/>
                    <a:lstStyle/>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unidirectional</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bidirectional, but one at a time.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bidirectional</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833444787"/>
                  </a:ext>
                </a:extLst>
              </a:tr>
              <a:tr h="869021">
                <a:tc>
                  <a:txBody>
                    <a:bodyPr/>
                    <a:lstStyle/>
                    <a:p>
                      <a:pPr algn="l"/>
                      <a:r>
                        <a:rPr lang="en-US" sz="1600" b="1" dirty="0">
                          <a:latin typeface="Times New Roman" panose="02020603050405020304" pitchFamily="18" charset="0"/>
                          <a:cs typeface="Times New Roman" panose="02020603050405020304" pitchFamily="18" charset="0"/>
                        </a:rPr>
                        <a:t>Send / Receive</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 device can either send or receive the data. </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Both the devices can send and receive the data, but one at a time.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Both the devices can send and receive the data simultaneously.</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676567138"/>
                  </a:ext>
                </a:extLst>
              </a:tr>
              <a:tr h="1126508">
                <a:tc>
                  <a:txBody>
                    <a:bodyPr/>
                    <a:lstStyle/>
                    <a:p>
                      <a:pPr algn="l"/>
                      <a:r>
                        <a:rPr lang="en-IN" sz="1600" b="1" i="0" kern="1200" dirty="0">
                          <a:solidFill>
                            <a:schemeClr val="dk1"/>
                          </a:solidFill>
                          <a:effectLst/>
                          <a:latin typeface="Times New Roman" panose="02020603050405020304" pitchFamily="18" charset="0"/>
                          <a:ea typeface="+mn-ea"/>
                          <a:cs typeface="Times New Roman" panose="02020603050405020304" pitchFamily="18" charset="0"/>
                        </a:rPr>
                        <a:t>Performance</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Simplex mode performance is lower in compare to half and full duplex mode. </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Half duplex mode performance is better than simplex but lower then full duplex mode.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Full-duplex mode has better performance among simplex and half-duplex mode.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624208127"/>
                  </a:ext>
                </a:extLst>
              </a:tr>
              <a:tr h="364319">
                <a:tc>
                  <a:txBody>
                    <a:bodyPr/>
                    <a:lstStyle/>
                    <a:p>
                      <a:pPr algn="l"/>
                      <a:r>
                        <a:rPr lang="en-IN" sz="1600" b="1" i="0" kern="1200" dirty="0">
                          <a:solidFill>
                            <a:schemeClr val="dk1"/>
                          </a:solidFill>
                          <a:effectLst/>
                          <a:latin typeface="Times New Roman" panose="02020603050405020304" pitchFamily="18" charset="0"/>
                          <a:ea typeface="+mn-ea"/>
                          <a:cs typeface="Times New Roman" panose="02020603050405020304" pitchFamily="18" charset="0"/>
                        </a:rPr>
                        <a:t>Bandwidth Utilization</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Maximum</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Maximum</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Shared</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97264566"/>
                  </a:ext>
                </a:extLst>
              </a:tr>
              <a:tr h="611533">
                <a:tc>
                  <a:txBody>
                    <a:bodyPr/>
                    <a:lstStyle/>
                    <a:p>
                      <a:pPr algn="l"/>
                      <a:r>
                        <a:rPr lang="en-IN" sz="1600" b="1" i="0" kern="1200" dirty="0">
                          <a:solidFill>
                            <a:schemeClr val="dk1"/>
                          </a:solidFill>
                          <a:effectLst/>
                          <a:latin typeface="Times New Roman" panose="02020603050405020304" pitchFamily="18" charset="0"/>
                          <a:ea typeface="+mn-ea"/>
                          <a:cs typeface="Times New Roman" panose="02020603050405020304" pitchFamily="18" charset="0"/>
                        </a:rPr>
                        <a:t>Example</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Radio, Television</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Walkie-Talkies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Telephone Network, Mobile Phones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808959417"/>
                  </a:ext>
                </a:extLst>
              </a:tr>
            </a:tbl>
          </a:graphicData>
        </a:graphic>
      </p:graphicFrame>
    </p:spTree>
    <p:extLst>
      <p:ext uri="{BB962C8B-B14F-4D97-AF65-F5344CB8AC3E}">
        <p14:creationId xmlns="" xmlns:p14="http://schemas.microsoft.com/office/powerpoint/2010/main" val="2077839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Understanding of Delay</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30906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Understanding of Delay</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85897"/>
            <a:ext cx="8900542" cy="215440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packet during its travel from one node to the subsequent node it suffers from different types of delay at each node.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All delays accumulated together and result in a larger delay called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total nodal delay</a:t>
            </a:r>
            <a:r>
              <a:rPr lang="en-US" sz="1600" dirty="0">
                <a:latin typeface="Cambria" panose="02040503050406030204" pitchFamily="18" charset="0"/>
                <a:ea typeface="Cambria" panose="02040503050406030204" pitchFamily="18" charset="0"/>
              </a:rPr>
              <a:t>.</a:t>
            </a:r>
          </a:p>
        </p:txBody>
      </p:sp>
      <p:pic>
        <p:nvPicPr>
          <p:cNvPr id="2" name="Content Placeholder 3">
            <a:extLst>
              <a:ext uri="{FF2B5EF4-FFF2-40B4-BE49-F238E27FC236}">
                <a16:creationId xmlns="" xmlns:a16="http://schemas.microsoft.com/office/drawing/2014/main" id="{6DD2C047-FE06-6676-C4CB-13C182BDEB3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7220" y="2766447"/>
            <a:ext cx="8889559" cy="2372278"/>
          </a:xfrm>
          <a:prstGeom prst="rect">
            <a:avLst/>
          </a:prstGeom>
        </p:spPr>
      </p:pic>
      <p:graphicFrame>
        <p:nvGraphicFramePr>
          <p:cNvPr id="3" name="Diagram 2">
            <a:extLst>
              <a:ext uri="{FF2B5EF4-FFF2-40B4-BE49-F238E27FC236}">
                <a16:creationId xmlns="" xmlns:a16="http://schemas.microsoft.com/office/drawing/2014/main" id="{F87CBFFF-846F-E65A-D190-6C6A71A33E9B}"/>
              </a:ext>
            </a:extLst>
          </p:cNvPr>
          <p:cNvGraphicFramePr/>
          <p:nvPr>
            <p:extLst>
              <p:ext uri="{D42A27DB-BD31-4B8C-83A1-F6EECF244321}">
                <p14:modId xmlns="" xmlns:p14="http://schemas.microsoft.com/office/powerpoint/2010/main" val="2055503828"/>
              </p:ext>
            </p:extLst>
          </p:nvPr>
        </p:nvGraphicFramePr>
        <p:xfrm>
          <a:off x="1486795" y="1097108"/>
          <a:ext cx="5216222" cy="13287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 xmlns:p14="http://schemas.microsoft.com/office/powerpoint/2010/main" val="218502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Understanding of Delay</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85897"/>
            <a:ext cx="8900542" cy="215440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600" b="1" dirty="0">
                <a:solidFill>
                  <a:schemeClr val="tx1"/>
                </a:solidFill>
                <a:latin typeface="Cambria" panose="02040503050406030204" pitchFamily="18" charset="0"/>
                <a:ea typeface="Cambria" panose="02040503050406030204" pitchFamily="18" charset="0"/>
                <a:cs typeface="Proxima Nova"/>
                <a:sym typeface="Proxima Nova"/>
              </a:rPr>
              <a:t>Processing Delay</a:t>
            </a:r>
          </a:p>
          <a:p>
            <a:pPr marL="271463"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Processing delay</a:t>
            </a:r>
            <a:r>
              <a:rPr lang="en-US" sz="1600" dirty="0">
                <a:latin typeface="Cambria" panose="02040503050406030204" pitchFamily="18" charset="0"/>
                <a:ea typeface="Cambria" panose="02040503050406030204" pitchFamily="18" charset="0"/>
              </a:rPr>
              <a:t> is a nodal delay and it is defined as 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 required examining the packets header</a:t>
            </a:r>
            <a:r>
              <a:rPr lang="en-US" sz="1600" dirty="0">
                <a:latin typeface="Cambria" panose="02040503050406030204" pitchFamily="18" charset="0"/>
                <a:ea typeface="Cambria" panose="02040503050406030204" pitchFamily="18" charset="0"/>
              </a:rPr>
              <a:t> and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determining where to direct the packet</a:t>
            </a:r>
            <a:r>
              <a:rPr lang="en-US" sz="1600" dirty="0">
                <a:latin typeface="Cambria" panose="02040503050406030204" pitchFamily="18" charset="0"/>
                <a:ea typeface="Cambria" panose="02040503050406030204" pitchFamily="18" charset="0"/>
              </a:rPr>
              <a: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processing delay is denoted by </a:t>
            </a:r>
            <a:r>
              <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en-US" sz="1600" b="1" i="1" baseline="-25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proc</a:t>
            </a:r>
            <a:endPar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Processing delay also include delay due to the time needed to check for bit-level errors in the packet that occurred in transmitting the packet’s bits from the upstream router to other router.</a:t>
            </a:r>
          </a:p>
        </p:txBody>
      </p:sp>
      <p:pic>
        <p:nvPicPr>
          <p:cNvPr id="3" name="Content Placeholder 3">
            <a:extLst>
              <a:ext uri="{FF2B5EF4-FFF2-40B4-BE49-F238E27FC236}">
                <a16:creationId xmlns="" xmlns:a16="http://schemas.microsoft.com/office/drawing/2014/main" id="{0756980C-58AF-8628-5C1D-0E95318AAFF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7220" y="2766447"/>
            <a:ext cx="8889559" cy="2372278"/>
          </a:xfrm>
          <a:prstGeom prst="rect">
            <a:avLst/>
          </a:prstGeom>
        </p:spPr>
      </p:pic>
    </p:spTree>
    <p:extLst>
      <p:ext uri="{BB962C8B-B14F-4D97-AF65-F5344CB8AC3E}">
        <p14:creationId xmlns="" xmlns:p14="http://schemas.microsoft.com/office/powerpoint/2010/main" val="3053962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Understanding of Delay</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85897"/>
            <a:ext cx="8900542" cy="264684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600" b="1" dirty="0">
                <a:solidFill>
                  <a:schemeClr val="tx1"/>
                </a:solidFill>
                <a:latin typeface="Cambria" panose="02040503050406030204" pitchFamily="18" charset="0"/>
                <a:ea typeface="Cambria" panose="02040503050406030204" pitchFamily="18" charset="0"/>
                <a:cs typeface="Proxima Nova"/>
                <a:sym typeface="Proxima Nova"/>
              </a:rPr>
              <a:t>Queuing Delay</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queuing delay is denoted </a:t>
            </a:r>
            <a:r>
              <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en-US" sz="1600" b="1" i="1" baseline="-25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queue</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queuing delay</a:t>
            </a:r>
            <a:r>
              <a:rPr lang="en-US" sz="1600" dirty="0">
                <a:latin typeface="Cambria" panose="02040503050406030204" pitchFamily="18" charset="0"/>
                <a:ea typeface="Cambria" panose="02040503050406030204" pitchFamily="18" charset="0"/>
              </a:rPr>
              <a:t> is observed at the queue, the packet experiences a queuing delay as it waits to be transmitted over the link.</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delay of a packet can vary from packet to packet. If the queue is empty and no other packet is currently being transmitted, then packet’s queuing delay zero.</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the traffic heavy and packets are waiting to be transmitted, the queuing delay will be high.</a:t>
            </a:r>
          </a:p>
        </p:txBody>
      </p:sp>
      <p:pic>
        <p:nvPicPr>
          <p:cNvPr id="3" name="Content Placeholder 3">
            <a:extLst>
              <a:ext uri="{FF2B5EF4-FFF2-40B4-BE49-F238E27FC236}">
                <a16:creationId xmlns="" xmlns:a16="http://schemas.microsoft.com/office/drawing/2014/main" id="{0756980C-58AF-8628-5C1D-0E95318AAFF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7220" y="3254643"/>
            <a:ext cx="8889559" cy="1884081"/>
          </a:xfrm>
          <a:prstGeom prst="rect">
            <a:avLst/>
          </a:prstGeom>
        </p:spPr>
      </p:pic>
    </p:spTree>
    <p:extLst>
      <p:ext uri="{BB962C8B-B14F-4D97-AF65-F5344CB8AC3E}">
        <p14:creationId xmlns="" xmlns:p14="http://schemas.microsoft.com/office/powerpoint/2010/main" val="508132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itle 1"/>
          <p:cNvSpPr txBox="1">
            <a:spLocks/>
          </p:cNvSpPr>
          <p:nvPr/>
        </p:nvSpPr>
        <p:spPr>
          <a:xfrm>
            <a:off x="173477" y="136681"/>
            <a:ext cx="8520600" cy="572700"/>
          </a:xfrm>
          <a:prstGeom prst="rect">
            <a:avLst/>
          </a:prstGeom>
          <a:noFill/>
          <a:ln>
            <a:noFill/>
          </a:ln>
        </p:spPr>
        <p:txBody>
          <a:bodyPr spcFirstLastPara="1" wrap="square" lIns="91425" tIns="91425" rIns="91425" bIns="91425" anchor="b" anchorCtr="0">
            <a:noAutofit/>
          </a:bodyPr>
          <a:lstStyle/>
          <a:p>
            <a:pPr marL="0" indent="0" defTabSz="914400" eaLnBrk="1" fontAlgn="auto" latinLnBrk="0" hangingPunct="1">
              <a:lnSpc>
                <a:spcPct val="120000"/>
              </a:lnSpc>
              <a:buSzPts val="5200"/>
              <a:buFont typeface="Arial"/>
              <a:buNone/>
              <a:tabLst/>
              <a:defRPr/>
            </a:pPr>
            <a:r>
              <a:rPr lang="en-US" sz="2300" b="1" dirty="0" smtClean="0">
                <a:solidFill>
                  <a:srgbClr val="00A4B6"/>
                </a:solidFill>
                <a:latin typeface="Proxima Nova"/>
                <a:ea typeface="Proxima Nova"/>
                <a:cs typeface="Proxima Nova"/>
              </a:rPr>
              <a:t>Course Outcome(CO)</a:t>
            </a:r>
            <a:endParaRPr lang="en-US" sz="2300" b="1" dirty="0">
              <a:solidFill>
                <a:srgbClr val="00A4B6"/>
              </a:solidFill>
              <a:latin typeface="Proxima Nova"/>
              <a:ea typeface="Proxima Nova"/>
              <a:cs typeface="Proxima Nova"/>
            </a:endParaRPr>
          </a:p>
        </p:txBody>
      </p:sp>
      <p:sp>
        <p:nvSpPr>
          <p:cNvPr id="8" name="Text Placeholder 2"/>
          <p:cNvSpPr txBox="1">
            <a:spLocks/>
          </p:cNvSpPr>
          <p:nvPr/>
        </p:nvSpPr>
        <p:spPr>
          <a:xfrm>
            <a:off x="311700" y="1152475"/>
            <a:ext cx="8598384" cy="3557748"/>
          </a:xfrm>
          <a:prstGeom prst="rect">
            <a:avLst/>
          </a:prstGeom>
          <a:noFill/>
          <a:ln>
            <a:noFill/>
          </a:ln>
        </p:spPr>
        <p:txBody>
          <a:bodyPr spcFirstLastPara="1" wrap="square" lIns="91425" tIns="91425" rIns="91425" bIns="91425" anchor="t" anchorCtr="0">
            <a:normAutofit/>
          </a:bodyPr>
          <a:lstStyle/>
          <a:p>
            <a:pPr marL="457200" marR="0" lvl="0" indent="-342900" algn="just" defTabSz="914400" rtl="0" eaLnBrk="1" fontAlgn="auto" latinLnBrk="0" hangingPunct="1">
              <a:lnSpc>
                <a:spcPct val="200000"/>
              </a:lnSpc>
              <a:spcBef>
                <a:spcPts val="0"/>
              </a:spcBef>
              <a:spcAft>
                <a:spcPts val="0"/>
              </a:spcAft>
              <a:buClr>
                <a:schemeClr val="dk2"/>
              </a:buClr>
              <a:buSzPts val="2800"/>
              <a:buFont typeface="Arial"/>
              <a:buNone/>
              <a:tabLst/>
              <a:defRPr/>
            </a:pPr>
            <a:r>
              <a:rPr kumimoji="0" lang="en-US" sz="1800" b="1" i="0" u="none" strike="noStrike" kern="0" cap="none" spc="0" normalizeH="0" baseline="0" noProof="0" dirty="0" smtClean="0">
                <a:ln>
                  <a:noFill/>
                </a:ln>
                <a:solidFill>
                  <a:schemeClr val="tx1"/>
                </a:solidFill>
                <a:effectLst/>
                <a:uLnTx/>
                <a:uFillTx/>
                <a:latin typeface="Cambria" pitchFamily="18" charset="0"/>
                <a:ea typeface="Cambria" pitchFamily="18" charset="0"/>
                <a:cs typeface="Arial"/>
                <a:sym typeface="Arial"/>
              </a:rPr>
              <a:t>CO1:</a:t>
            </a:r>
            <a:r>
              <a:rPr kumimoji="0" lang="en-US" sz="1800" b="0" i="0" u="none" strike="noStrike" kern="0" cap="none" spc="0" normalizeH="0" baseline="0" noProof="0" dirty="0" smtClean="0">
                <a:ln>
                  <a:noFill/>
                </a:ln>
                <a:solidFill>
                  <a:schemeClr val="tx1"/>
                </a:solidFill>
                <a:effectLst/>
                <a:uLnTx/>
                <a:uFillTx/>
                <a:latin typeface="Cambria" pitchFamily="18" charset="0"/>
                <a:ea typeface="Cambria" pitchFamily="18" charset="0"/>
                <a:cs typeface="Arial"/>
                <a:sym typeface="Arial"/>
              </a:rPr>
              <a:t> Understand the basic terminologies used in networking, various networking      topologies, switching techniques and layered architecture of computer network. </a:t>
            </a:r>
            <a:endParaRPr kumimoji="0" lang="en-US" sz="1800" b="0" i="0" u="none" strike="noStrike" kern="0" cap="none" spc="0" normalizeH="0" baseline="0" noProof="0" dirty="0">
              <a:ln>
                <a:noFill/>
              </a:ln>
              <a:solidFill>
                <a:schemeClr val="tx1"/>
              </a:solidFill>
              <a:effectLst/>
              <a:uLnTx/>
              <a:uFillTx/>
              <a:latin typeface="Cambria" pitchFamily="18" charset="0"/>
              <a:ea typeface="Cambria" pitchFamily="18" charset="0"/>
              <a:cs typeface="Arial"/>
              <a:sym typeface="Arial"/>
            </a:endParaRPr>
          </a:p>
        </p:txBody>
      </p:sp>
    </p:spTree>
    <p:extLst>
      <p:ext uri="{BB962C8B-B14F-4D97-AF65-F5344CB8AC3E}">
        <p14:creationId xmlns="" xmlns:p14="http://schemas.microsoft.com/office/powerpoint/2010/main" val="34920401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Understanding of Delay</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85897"/>
            <a:ext cx="8900542" cy="264684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600" b="1" dirty="0">
                <a:solidFill>
                  <a:schemeClr val="tx1"/>
                </a:solidFill>
                <a:latin typeface="Cambria" panose="02040503050406030204" pitchFamily="18" charset="0"/>
                <a:ea typeface="Cambria" panose="02040503050406030204" pitchFamily="18" charset="0"/>
                <a:cs typeface="Proxima Nova"/>
                <a:sym typeface="Proxima Nova"/>
              </a:rPr>
              <a:t>Transmission Delay</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transmission delay </a:t>
            </a:r>
            <a:r>
              <a:rPr lang="en-US" sz="1600" dirty="0">
                <a:latin typeface="Cambria" panose="02040503050406030204" pitchFamily="18" charset="0"/>
                <a:ea typeface="Cambria" panose="02040503050406030204" pitchFamily="18" charset="0"/>
              </a:rPr>
              <a:t>is defined as 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amount of time required to transmit all of the packet bits over the link</a:t>
            </a:r>
            <a:r>
              <a:rPr lang="en-US" sz="1600" dirty="0">
                <a:latin typeface="Cambria" panose="02040503050406030204" pitchFamily="18" charset="0"/>
                <a:ea typeface="Cambria" panose="02040503050406030204" pitchFamily="18" charset="0"/>
              </a:rPr>
              <a: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transmission delay is denoted by </a:t>
            </a:r>
            <a:r>
              <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en-US" sz="1600" b="1" i="1" baseline="-25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trans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transmission delay is also called as store-and forward delay.</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is ration packet length(bits) to transmission rate (bits/sec).</a:t>
            </a:r>
          </a:p>
          <a:p>
            <a:pPr marL="71438" lvl="2" algn="just"/>
            <a:r>
              <a:rPr lang="en-US" sz="1600" dirty="0">
                <a:latin typeface="Cambria" panose="02040503050406030204" pitchFamily="18" charset="0"/>
                <a:ea typeface="Cambria" panose="02040503050406030204" pitchFamily="18" charset="0"/>
              </a:rPr>
              <a:t>		Transmission delay  =  Packet length / Transmission rate  =   L/R</a:t>
            </a:r>
          </a:p>
        </p:txBody>
      </p:sp>
      <p:pic>
        <p:nvPicPr>
          <p:cNvPr id="3" name="Content Placeholder 3">
            <a:extLst>
              <a:ext uri="{FF2B5EF4-FFF2-40B4-BE49-F238E27FC236}">
                <a16:creationId xmlns="" xmlns:a16="http://schemas.microsoft.com/office/drawing/2014/main" id="{0756980C-58AF-8628-5C1D-0E95318AAFF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7220" y="3254644"/>
            <a:ext cx="8889559" cy="1884080"/>
          </a:xfrm>
          <a:prstGeom prst="rect">
            <a:avLst/>
          </a:prstGeom>
        </p:spPr>
      </p:pic>
    </p:spTree>
    <p:extLst>
      <p:ext uri="{BB962C8B-B14F-4D97-AF65-F5344CB8AC3E}">
        <p14:creationId xmlns="" xmlns:p14="http://schemas.microsoft.com/office/powerpoint/2010/main" val="872383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Understanding of Delay</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85897"/>
            <a:ext cx="8900542" cy="215440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600" b="1" dirty="0">
                <a:solidFill>
                  <a:schemeClr val="tx1"/>
                </a:solidFill>
                <a:latin typeface="Cambria" panose="02040503050406030204" pitchFamily="18" charset="0"/>
                <a:ea typeface="Cambria" panose="02040503050406030204" pitchFamily="18" charset="0"/>
                <a:cs typeface="Proxima Nova"/>
                <a:sym typeface="Proxima Nova"/>
              </a:rPr>
              <a:t>Propagation Delay</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propagation delay </a:t>
            </a:r>
            <a:r>
              <a:rPr lang="en-US" sz="1600" dirty="0">
                <a:latin typeface="Cambria" panose="02040503050406030204" pitchFamily="18" charset="0"/>
                <a:ea typeface="Cambria" panose="02040503050406030204" pitchFamily="18" charset="0"/>
              </a:rPr>
              <a:t>is defined as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 required by a packet to propagate from transmitting node to the receiving node</a:t>
            </a:r>
            <a:r>
              <a:rPr lang="en-US" sz="1600" dirty="0">
                <a:latin typeface="Cambria" panose="02040503050406030204" pitchFamily="18" charset="0"/>
                <a:ea typeface="Cambria" panose="02040503050406030204" pitchFamily="18" charset="0"/>
              </a:rPr>
              <a: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propagation delay is denoted </a:t>
            </a:r>
            <a:r>
              <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en-US" sz="1600" b="1" i="1" baseline="-25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t>
            </a:r>
            <a:endPar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propagation speed of a packet depends on characteristic of physical medium of the link and the distance between the nodes.</a:t>
            </a:r>
          </a:p>
        </p:txBody>
      </p:sp>
      <p:pic>
        <p:nvPicPr>
          <p:cNvPr id="3" name="Content Placeholder 3">
            <a:extLst>
              <a:ext uri="{FF2B5EF4-FFF2-40B4-BE49-F238E27FC236}">
                <a16:creationId xmlns="" xmlns:a16="http://schemas.microsoft.com/office/drawing/2014/main" id="{0756980C-58AF-8628-5C1D-0E95318AAFF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7220" y="2984318"/>
            <a:ext cx="8889559" cy="2154406"/>
          </a:xfrm>
          <a:prstGeom prst="rect">
            <a:avLst/>
          </a:prstGeom>
        </p:spPr>
      </p:pic>
    </p:spTree>
    <p:extLst>
      <p:ext uri="{BB962C8B-B14F-4D97-AF65-F5344CB8AC3E}">
        <p14:creationId xmlns="" xmlns:p14="http://schemas.microsoft.com/office/powerpoint/2010/main" val="2461723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Understanding of Delay</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85897"/>
            <a:ext cx="8900542" cy="141574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600" b="1" dirty="0">
                <a:solidFill>
                  <a:schemeClr val="tx1"/>
                </a:solidFill>
                <a:latin typeface="Cambria" panose="02040503050406030204" pitchFamily="18" charset="0"/>
                <a:ea typeface="Cambria" panose="02040503050406030204" pitchFamily="18" charset="0"/>
                <a:cs typeface="Proxima Nova"/>
                <a:sym typeface="Proxima Nova"/>
              </a:rPr>
              <a:t>Total Nodal Delay</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total node delay experienced by a packet is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sum of processing delay, queuing delay, transmission delay</a:t>
            </a:r>
            <a:r>
              <a:rPr lang="en-US" sz="1600" dirty="0">
                <a:latin typeface="Cambria" panose="02040503050406030204" pitchFamily="18" charset="0"/>
                <a:ea typeface="Cambria" panose="02040503050406030204" pitchFamily="18" charset="0"/>
              </a:rPr>
              <a:t> and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propagation delay </a:t>
            </a:r>
            <a:r>
              <a:rPr lang="en-US" sz="1600" dirty="0">
                <a:latin typeface="Cambria" panose="02040503050406030204" pitchFamily="18" charset="0"/>
                <a:ea typeface="Cambria" panose="02040503050406030204" pitchFamily="18" charset="0"/>
              </a:rPr>
              <a:t>within a network.</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total delay is very significant parameter of a network.</a:t>
            </a:r>
          </a:p>
        </p:txBody>
      </p:sp>
      <p:pic>
        <p:nvPicPr>
          <p:cNvPr id="3" name="Content Placeholder 3">
            <a:extLst>
              <a:ext uri="{FF2B5EF4-FFF2-40B4-BE49-F238E27FC236}">
                <a16:creationId xmlns="" xmlns:a16="http://schemas.microsoft.com/office/drawing/2014/main" id="{0756980C-58AF-8628-5C1D-0E95318AAFF5}"/>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7220" y="2782786"/>
            <a:ext cx="8889559" cy="2355938"/>
          </a:xfrm>
          <a:prstGeom prst="rect">
            <a:avLst/>
          </a:prstGeom>
        </p:spPr>
      </p:pic>
      <p:sp>
        <p:nvSpPr>
          <p:cNvPr id="2" name="Rectangle 1">
            <a:extLst>
              <a:ext uri="{FF2B5EF4-FFF2-40B4-BE49-F238E27FC236}">
                <a16:creationId xmlns="" xmlns:a16="http://schemas.microsoft.com/office/drawing/2014/main" id="{63788391-4BD5-C5D0-E26D-1A1BEF0C6215}"/>
              </a:ext>
            </a:extLst>
          </p:cNvPr>
          <p:cNvSpPr/>
          <p:nvPr/>
        </p:nvSpPr>
        <p:spPr>
          <a:xfrm>
            <a:off x="1735810" y="2127103"/>
            <a:ext cx="5276527" cy="4672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Total nodal delay = d</a:t>
            </a:r>
            <a:r>
              <a:rPr lang="en-IN" sz="2000" b="1" i="1" baseline="-400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proc</a:t>
            </a:r>
            <a:r>
              <a:rPr lang="en-IN" sz="2000" b="1" i="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 d</a:t>
            </a:r>
            <a:r>
              <a:rPr lang="en-IN" sz="2000" b="1" i="1" baseline="-400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queue</a:t>
            </a:r>
            <a:r>
              <a:rPr lang="en-IN" sz="2000" b="1" i="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 d</a:t>
            </a:r>
            <a:r>
              <a:rPr lang="en-IN" sz="2000" b="1" i="1" baseline="-400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trans</a:t>
            </a:r>
            <a:r>
              <a:rPr lang="en-IN" sz="2000" b="1" i="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 d</a:t>
            </a:r>
            <a:r>
              <a:rPr lang="en-IN" sz="2000" b="1" i="1" baseline="-400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prop</a:t>
            </a:r>
            <a:endParaRPr lang="en-IN" sz="2000" b="1" i="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2983419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Throughput &amp; Loss</a:t>
            </a:r>
          </a:p>
        </p:txBody>
      </p:sp>
      <p:sp>
        <p:nvSpPr>
          <p:cNvPr id="71" name="Google Shape;71;p15"/>
          <p:cNvSpPr txBox="1"/>
          <p:nvPr/>
        </p:nvSpPr>
        <p:spPr>
          <a:xfrm>
            <a:off x="127221" y="685897"/>
            <a:ext cx="8900542" cy="313929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600" b="1" dirty="0">
                <a:solidFill>
                  <a:schemeClr val="tx1"/>
                </a:solidFill>
                <a:latin typeface="Cambria" panose="02040503050406030204" pitchFamily="18" charset="0"/>
                <a:ea typeface="Cambria" panose="02040503050406030204" pitchFamily="18" charset="0"/>
                <a:cs typeface="Proxima Nova"/>
                <a:sym typeface="Proxima Nova"/>
              </a:rPr>
              <a:t>Throughput</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data transmission, network throughput is 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amount of data moved successfully from one place to another in a given time period</a:t>
            </a:r>
            <a:r>
              <a:rPr lang="en-US" sz="1600" dirty="0">
                <a:latin typeface="Cambria" panose="02040503050406030204" pitchFamily="18" charset="0"/>
                <a:ea typeface="Cambria" panose="02040503050406030204" pitchFamily="18" charset="0"/>
              </a:rPr>
              <a:t>, and typically measured in bits per second (bps), as in megabits per second (Mbps) or gigabits per second (Gbps).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rPr>
              <a:t>Packet Loss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Packet loss occurs when one or more data packets travelling across a computer network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fail to reach their destination</a:t>
            </a:r>
            <a:r>
              <a:rPr lang="en-US" sz="1600" dirty="0">
                <a:latin typeface="Cambria" panose="02040503050406030204" pitchFamily="18" charset="0"/>
                <a:ea typeface="Cambria" panose="02040503050406030204" pitchFamily="18" charset="0"/>
              </a:rPr>
              <a:t>.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Packet loss is typically caused by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network congestion</a:t>
            </a:r>
            <a:r>
              <a:rPr lang="en-US" sz="1600" dirty="0">
                <a:latin typeface="Cambria" panose="02040503050406030204" pitchFamily="18" charset="0"/>
                <a:ea typeface="Cambria" panose="02040503050406030204" pitchFamily="18" charset="0"/>
              </a:rPr>
              <a:t>. </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Packet loss is measured as a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percentage</a:t>
            </a:r>
            <a:r>
              <a:rPr lang="en-US" sz="1600" dirty="0">
                <a:latin typeface="Cambria" panose="02040503050406030204" pitchFamily="18" charset="0"/>
                <a:ea typeface="Cambria" panose="02040503050406030204" pitchFamily="18" charset="0"/>
              </a:rPr>
              <a:t> of packets lost with respect to packets sent.</a:t>
            </a:r>
          </a:p>
        </p:txBody>
      </p:sp>
    </p:spTree>
    <p:extLst>
      <p:ext uri="{BB962C8B-B14F-4D97-AF65-F5344CB8AC3E}">
        <p14:creationId xmlns="" xmlns:p14="http://schemas.microsoft.com/office/powerpoint/2010/main" val="946033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Network Topology</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802238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Topology</a:t>
            </a:r>
          </a:p>
        </p:txBody>
      </p:sp>
      <p:sp>
        <p:nvSpPr>
          <p:cNvPr id="71" name="Google Shape;71;p15"/>
          <p:cNvSpPr txBox="1"/>
          <p:nvPr/>
        </p:nvSpPr>
        <p:spPr>
          <a:xfrm>
            <a:off x="127221" y="685897"/>
            <a:ext cx="8900542" cy="3970287"/>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Physical</a:t>
            </a:r>
            <a:r>
              <a:rPr lang="en-US" sz="1800" dirty="0">
                <a:solidFill>
                  <a:schemeClr val="tx1"/>
                </a:solidFill>
                <a:latin typeface="Cambria" panose="02040503050406030204" pitchFamily="18" charset="0"/>
                <a:ea typeface="Cambria" panose="02040503050406030204" pitchFamily="18" charset="0"/>
                <a:cs typeface="Proxima Nova"/>
                <a:sym typeface="Proxima Nova"/>
              </a:rPr>
              <a:t> or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Logical layout of structure </a:t>
            </a:r>
            <a:r>
              <a:rPr lang="en-US" sz="1800" dirty="0">
                <a:solidFill>
                  <a:schemeClr val="tx1"/>
                </a:solidFill>
                <a:latin typeface="Cambria" panose="02040503050406030204" pitchFamily="18" charset="0"/>
                <a:ea typeface="Cambria" panose="02040503050406030204" pitchFamily="18" charset="0"/>
                <a:cs typeface="Proxima Nova"/>
                <a:sym typeface="Proxima Nova"/>
              </a:rPr>
              <a:t>called topology, in which all nodes are connected.</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rPr>
              <a:t>Network topology is the </a:t>
            </a:r>
            <a:r>
              <a:rPr lang="en-IN"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arrangement of the elements</a:t>
            </a:r>
            <a:r>
              <a:rPr lang="en-IN" sz="1800" dirty="0">
                <a:solidFill>
                  <a:schemeClr val="tx1"/>
                </a:solidFill>
                <a:latin typeface="Cambria" panose="02040503050406030204" pitchFamily="18" charset="0"/>
                <a:ea typeface="Cambria" panose="02040503050406030204" pitchFamily="18" charset="0"/>
              </a:rPr>
              <a:t> of a communication network.</a:t>
            </a:r>
          </a:p>
          <a:p>
            <a:pPr lvl="2" algn="just"/>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physical topology of LAN refers to the way in which the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stations are physically interconnected</a:t>
            </a:r>
            <a:r>
              <a:rPr lang="en-US" sz="1800" dirty="0">
                <a:solidFill>
                  <a:schemeClr val="tx1"/>
                </a:solidFill>
                <a:latin typeface="Cambria" panose="02040503050406030204" pitchFamily="18" charset="0"/>
                <a:ea typeface="Cambria" panose="02040503050406030204" pitchFamily="18" charset="0"/>
                <a:cs typeface="Proxima Nova"/>
                <a:sym typeface="Proxima Nova"/>
              </a:rPr>
              <a:t>.</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Feature of network topology:</a:t>
            </a:r>
          </a:p>
          <a:p>
            <a:pPr marL="627063" lvl="2"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topology should be flexible. You can increase or decrease number of nodes in topology.</a:t>
            </a:r>
          </a:p>
          <a:p>
            <a:pPr marL="627063" lvl="2"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cost of physical media and installation should be minimum.</a:t>
            </a:r>
          </a:p>
          <a:p>
            <a:pPr marL="627063" lvl="2"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network should not have any single point of complete failures.</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Each topology has its own strengths and weakness.</a:t>
            </a:r>
          </a:p>
        </p:txBody>
      </p:sp>
    </p:spTree>
    <p:extLst>
      <p:ext uri="{BB962C8B-B14F-4D97-AF65-F5344CB8AC3E}">
        <p14:creationId xmlns="" xmlns:p14="http://schemas.microsoft.com/office/powerpoint/2010/main" val="3846100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Topology</a:t>
            </a:r>
          </a:p>
        </p:txBody>
      </p:sp>
      <p:sp>
        <p:nvSpPr>
          <p:cNvPr id="71" name="Google Shape;71;p15"/>
          <p:cNvSpPr txBox="1"/>
          <p:nvPr/>
        </p:nvSpPr>
        <p:spPr>
          <a:xfrm>
            <a:off x="127221" y="685897"/>
            <a:ext cx="8900542" cy="46163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Types of topology</a:t>
            </a:r>
          </a:p>
        </p:txBody>
      </p:sp>
      <p:graphicFrame>
        <p:nvGraphicFramePr>
          <p:cNvPr id="2" name="Diagram 1">
            <a:extLst>
              <a:ext uri="{FF2B5EF4-FFF2-40B4-BE49-F238E27FC236}">
                <a16:creationId xmlns="" xmlns:a16="http://schemas.microsoft.com/office/drawing/2014/main" id="{25BFE94F-7473-B45A-5099-3B12C574D787}"/>
              </a:ext>
            </a:extLst>
          </p:cNvPr>
          <p:cNvGraphicFramePr/>
          <p:nvPr>
            <p:extLst>
              <p:ext uri="{D42A27DB-BD31-4B8C-83A1-F6EECF244321}">
                <p14:modId xmlns="" xmlns:p14="http://schemas.microsoft.com/office/powerpoint/2010/main" val="3055603796"/>
              </p:ext>
            </p:extLst>
          </p:nvPr>
        </p:nvGraphicFramePr>
        <p:xfrm>
          <a:off x="410705" y="1445819"/>
          <a:ext cx="8268345" cy="20412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 xmlns:p14="http://schemas.microsoft.com/office/powerpoint/2010/main" val="2238288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Bus Topology</a:t>
            </a:r>
          </a:p>
        </p:txBody>
      </p:sp>
      <p:sp>
        <p:nvSpPr>
          <p:cNvPr id="71" name="Google Shape;71;p15"/>
          <p:cNvSpPr txBox="1"/>
          <p:nvPr/>
        </p:nvSpPr>
        <p:spPr>
          <a:xfrm>
            <a:off x="127221" y="685897"/>
            <a:ext cx="8900542" cy="2400627"/>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bus topology is a network setup in which each computer and network device are connected to a single cable or backbone.</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cable to which the nodes connect is called a "backbone".</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When one computer sends a signal up (and down) in the cable, all the computers on network receive the information, but only one accepts the information (using address matching). The rest discard the message.</a:t>
            </a:r>
          </a:p>
        </p:txBody>
      </p:sp>
      <p:pic>
        <p:nvPicPr>
          <p:cNvPr id="2" name="Picture 2" descr="D:\GMIT_Data\Teaching Learning\CN\CN PPTs\All figures\Ch 1 figure\Bus Topology_2.jpg">
            <a:extLst>
              <a:ext uri="{FF2B5EF4-FFF2-40B4-BE49-F238E27FC236}">
                <a16:creationId xmlns="" xmlns:a16="http://schemas.microsoft.com/office/drawing/2014/main" id="{D1C76B65-8733-EC22-8FC0-F136E396BD22}"/>
              </a:ext>
            </a:extLst>
          </p:cNvPr>
          <p:cNvPicPr>
            <a:picLocks noChangeAspect="1" noChangeArrowheads="1"/>
          </p:cNvPicPr>
          <p:nvPr/>
        </p:nvPicPr>
        <p:blipFill rotWithShape="1">
          <a:blip r:embed="rId6"/>
          <a:srcRect l="9152" t="13202" r="12119" b="21055"/>
          <a:stretch/>
        </p:blipFill>
        <p:spPr bwMode="auto">
          <a:xfrm>
            <a:off x="2297847" y="3137008"/>
            <a:ext cx="4540855" cy="1780412"/>
          </a:xfrm>
          <a:prstGeom prst="rect">
            <a:avLst/>
          </a:prstGeom>
          <a:noFill/>
        </p:spPr>
      </p:pic>
    </p:spTree>
    <p:extLst>
      <p:ext uri="{BB962C8B-B14F-4D97-AF65-F5344CB8AC3E}">
        <p14:creationId xmlns="" xmlns:p14="http://schemas.microsoft.com/office/powerpoint/2010/main" val="2074231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Bus Topology</a:t>
            </a:r>
          </a:p>
        </p:txBody>
      </p:sp>
      <p:sp>
        <p:nvSpPr>
          <p:cNvPr id="71" name="Google Shape;71;p15"/>
          <p:cNvSpPr txBox="1"/>
          <p:nvPr/>
        </p:nvSpPr>
        <p:spPr>
          <a:xfrm>
            <a:off x="127221" y="685897"/>
            <a:ext cx="4050514" cy="2954625"/>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Bus is passive topology because it requires termination. Cable cannot be left unterminated in a bus network. </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Terminators were connected to each end of cable.</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host on a bus network is called a Station or workstation.</a:t>
            </a:r>
          </a:p>
        </p:txBody>
      </p:sp>
      <p:pic>
        <p:nvPicPr>
          <p:cNvPr id="2" name="Picture 2" descr="D:\GMIT_Data\Teaching Learning\CN\CN PPTs\All figures\Ch 1 figure\Bus Topology.gif">
            <a:extLst>
              <a:ext uri="{FF2B5EF4-FFF2-40B4-BE49-F238E27FC236}">
                <a16:creationId xmlns="" xmlns:a16="http://schemas.microsoft.com/office/drawing/2014/main" id="{5C3AA65E-D69E-3534-D43F-5D0ED31258E0}"/>
              </a:ext>
            </a:extLst>
          </p:cNvPr>
          <p:cNvPicPr>
            <a:picLocks noChangeAspect="1" noChangeArrowheads="1" noCrop="1"/>
          </p:cNvPicPr>
          <p:nvPr/>
        </p:nvPicPr>
        <p:blipFill>
          <a:blip r:embed="rId6"/>
          <a:srcRect/>
          <a:stretch>
            <a:fillRect/>
          </a:stretch>
        </p:blipFill>
        <p:spPr bwMode="auto">
          <a:xfrm>
            <a:off x="4386223" y="930482"/>
            <a:ext cx="4540802" cy="3669146"/>
          </a:xfrm>
          <a:prstGeom prst="rect">
            <a:avLst/>
          </a:prstGeom>
          <a:noFill/>
        </p:spPr>
      </p:pic>
    </p:spTree>
    <p:extLst>
      <p:ext uri="{BB962C8B-B14F-4D97-AF65-F5344CB8AC3E}">
        <p14:creationId xmlns="" xmlns:p14="http://schemas.microsoft.com/office/powerpoint/2010/main" val="3426154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Bus Topology</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Easy to use and easy to install.</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repeater can also be used to extend a bus topology.</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Low cost.</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Disadvantages: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Heavy network traffic can slow a bus network.</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is difficult to troubleshoot a bus topology.</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Failure of backbone cable, all stations have been disconnected.</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Difficult to add new node.</a:t>
            </a:r>
          </a:p>
        </p:txBody>
      </p:sp>
    </p:spTree>
    <p:extLst>
      <p:ext uri="{BB962C8B-B14F-4D97-AF65-F5344CB8AC3E}">
        <p14:creationId xmlns="" xmlns:p14="http://schemas.microsoft.com/office/powerpoint/2010/main" val="31846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Understanding Network &amp; Internet</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Star Topology</a:t>
            </a:r>
          </a:p>
        </p:txBody>
      </p:sp>
      <p:sp>
        <p:nvSpPr>
          <p:cNvPr id="71" name="Google Shape;71;p15"/>
          <p:cNvSpPr txBox="1"/>
          <p:nvPr/>
        </p:nvSpPr>
        <p:spPr>
          <a:xfrm>
            <a:off x="88476" y="600658"/>
            <a:ext cx="4692752" cy="4616618"/>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star topology, sometimes known as a star network. It is a network topology in which each device is connected to a central hub.</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this network arrangement, all devices linked to a central network device are displayed as a star.</a:t>
            </a:r>
          </a:p>
          <a:p>
            <a:pPr lvl="2" algn="just"/>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Easy to control and traffic flow is simple. Data travels from the sender to central hub and then to the receiver.</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dedicated link is provided to host and centralize hub. Centralized device may be hub or switch.</a:t>
            </a:r>
          </a:p>
        </p:txBody>
      </p:sp>
      <p:pic>
        <p:nvPicPr>
          <p:cNvPr id="2" name="Picture 1">
            <a:extLst>
              <a:ext uri="{FF2B5EF4-FFF2-40B4-BE49-F238E27FC236}">
                <a16:creationId xmlns="" xmlns:a16="http://schemas.microsoft.com/office/drawing/2014/main" id="{305E29D5-0308-46C8-1FEA-2497BE73A494}"/>
              </a:ext>
            </a:extLst>
          </p:cNvPr>
          <p:cNvPicPr>
            <a:picLocks noChangeAspect="1"/>
          </p:cNvPicPr>
          <p:nvPr/>
        </p:nvPicPr>
        <p:blipFill rotWithShape="1">
          <a:blip r:embed="rId6"/>
          <a:srcRect l="11582" t="4218" r="17088" b="1855"/>
          <a:stretch/>
        </p:blipFill>
        <p:spPr>
          <a:xfrm>
            <a:off x="4971419" y="1356101"/>
            <a:ext cx="3887443" cy="3071355"/>
          </a:xfrm>
          <a:prstGeom prst="rect">
            <a:avLst/>
          </a:prstGeom>
        </p:spPr>
      </p:pic>
    </p:spTree>
    <p:extLst>
      <p:ext uri="{BB962C8B-B14F-4D97-AF65-F5344CB8AC3E}">
        <p14:creationId xmlns="" xmlns:p14="http://schemas.microsoft.com/office/powerpoint/2010/main" val="2836761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Star Topology</a:t>
            </a:r>
          </a:p>
        </p:txBody>
      </p:sp>
      <p:sp>
        <p:nvSpPr>
          <p:cNvPr id="71" name="Google Shape;71;p15"/>
          <p:cNvSpPr txBox="1"/>
          <p:nvPr/>
        </p:nvSpPr>
        <p:spPr>
          <a:xfrm>
            <a:off x="88475" y="670399"/>
            <a:ext cx="4909727" cy="4616618"/>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750" dirty="0">
                <a:solidFill>
                  <a:schemeClr val="tx1"/>
                </a:solidFill>
                <a:latin typeface="Cambria" panose="02040503050406030204" pitchFamily="18" charset="0"/>
                <a:ea typeface="Cambria" panose="02040503050406030204" pitchFamily="18" charset="0"/>
                <a:cs typeface="Proxima Nova"/>
                <a:sym typeface="Proxima Nova"/>
              </a:rPr>
              <a:t>This image is an example of star topology that will help you to make understand clearly about star topology.</a:t>
            </a:r>
          </a:p>
          <a:p>
            <a:pPr marL="285750" lvl="2" indent="-285750" algn="just">
              <a:buFont typeface="Arial" panose="020B0604020202020204" pitchFamily="34" charset="0"/>
              <a:buChar char="•"/>
            </a:pPr>
            <a:endParaRPr lang="en-US" sz="17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50" dirty="0">
                <a:solidFill>
                  <a:schemeClr val="tx1"/>
                </a:solidFill>
                <a:latin typeface="Cambria" panose="02040503050406030204" pitchFamily="18" charset="0"/>
                <a:ea typeface="Cambria" panose="02040503050406030204" pitchFamily="18" charset="0"/>
                <a:cs typeface="Proxima Nova"/>
                <a:sym typeface="Proxima Nova"/>
              </a:rPr>
              <a:t>You can see Hub is a central device through which all other nodes (Clients, Servers, and other Networks) are connected.</a:t>
            </a:r>
          </a:p>
          <a:p>
            <a:pPr marL="285750" lvl="2" indent="-285750" algn="just">
              <a:buFont typeface="Arial" panose="020B0604020202020204" pitchFamily="34" charset="0"/>
              <a:buChar char="•"/>
            </a:pPr>
            <a:endParaRPr lang="en-US" sz="17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50" dirty="0">
                <a:solidFill>
                  <a:schemeClr val="tx1"/>
                </a:solidFill>
                <a:latin typeface="Cambria" panose="02040503050406030204" pitchFamily="18" charset="0"/>
                <a:ea typeface="Cambria" panose="02040503050406030204" pitchFamily="18" charset="0"/>
                <a:cs typeface="Proxima Nova"/>
                <a:sym typeface="Proxima Nova"/>
              </a:rPr>
              <a:t>Each node in this diagram has a direct point-to-point link to the central device, yet no single node can communicate directly with the others.</a:t>
            </a:r>
          </a:p>
          <a:p>
            <a:pPr marL="285750" lvl="2" indent="-285750" algn="just">
              <a:buFont typeface="Arial" panose="020B0604020202020204" pitchFamily="34" charset="0"/>
              <a:buChar char="•"/>
            </a:pPr>
            <a:endParaRPr lang="en-US" sz="17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50" dirty="0">
                <a:solidFill>
                  <a:schemeClr val="tx1"/>
                </a:solidFill>
                <a:latin typeface="Cambria" panose="02040503050406030204" pitchFamily="18" charset="0"/>
                <a:ea typeface="Cambria" panose="02040503050406030204" pitchFamily="18" charset="0"/>
                <a:cs typeface="Proxima Nova"/>
                <a:sym typeface="Proxima Nova"/>
              </a:rPr>
              <a:t>Therefore, before reaching the destination, each message has to pass through this central device (Hub or Switch).</a:t>
            </a:r>
          </a:p>
        </p:txBody>
      </p:sp>
      <p:pic>
        <p:nvPicPr>
          <p:cNvPr id="4" name="Picture 2" descr="D:\GMIT_Data\Teaching Learning\CN\CN PPTs\All figures\Ch 1 figure\03 Star Topology.gif">
            <a:extLst>
              <a:ext uri="{FF2B5EF4-FFF2-40B4-BE49-F238E27FC236}">
                <a16:creationId xmlns="" xmlns:a16="http://schemas.microsoft.com/office/drawing/2014/main" id="{B02DCA5F-6B83-B5C4-00B8-CB67C09A50CD}"/>
              </a:ext>
            </a:extLst>
          </p:cNvPr>
          <p:cNvPicPr>
            <a:picLocks noChangeAspect="1" noChangeArrowheads="1" noCrop="1"/>
          </p:cNvPicPr>
          <p:nvPr/>
        </p:nvPicPr>
        <p:blipFill>
          <a:blip r:embed="rId6"/>
          <a:srcRect/>
          <a:stretch>
            <a:fillRect/>
          </a:stretch>
        </p:blipFill>
        <p:spPr bwMode="auto">
          <a:xfrm>
            <a:off x="5114156" y="1186573"/>
            <a:ext cx="3812868" cy="3447420"/>
          </a:xfrm>
          <a:prstGeom prst="rect">
            <a:avLst/>
          </a:prstGeom>
          <a:noFill/>
        </p:spPr>
      </p:pic>
    </p:spTree>
    <p:extLst>
      <p:ext uri="{BB962C8B-B14F-4D97-AF65-F5344CB8AC3E}">
        <p14:creationId xmlns="" xmlns:p14="http://schemas.microsoft.com/office/powerpoint/2010/main" val="4207035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Star Topology</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is easy to modify and new nodes to a star network without disturbing the rest of the network.</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Troubleshooting techniques are easy.</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Failures of any node do not bring down the whole star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Disadvantages: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If the central hub fails, the whole network fails to operate.</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Each device requires its own cable segment.</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Installation can be moderately difficult, especially in the hierarchical network.</a:t>
            </a:r>
          </a:p>
        </p:txBody>
      </p:sp>
    </p:spTree>
    <p:extLst>
      <p:ext uri="{BB962C8B-B14F-4D97-AF65-F5344CB8AC3E}">
        <p14:creationId xmlns="" xmlns:p14="http://schemas.microsoft.com/office/powerpoint/2010/main" val="4042301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Ring Topology</a:t>
            </a:r>
          </a:p>
        </p:txBody>
      </p:sp>
      <p:sp>
        <p:nvSpPr>
          <p:cNvPr id="71" name="Google Shape;71;p15"/>
          <p:cNvSpPr txBox="1"/>
          <p:nvPr/>
        </p:nvSpPr>
        <p:spPr>
          <a:xfrm>
            <a:off x="127221" y="685897"/>
            <a:ext cx="5359179" cy="4339619"/>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ring topology is a network architecture in which devices are connected in a ring structure and send information to each other based on their ring node's </a:t>
            </a:r>
            <a:r>
              <a:rPr lang="en-US" sz="1800" dirty="0" err="1">
                <a:solidFill>
                  <a:schemeClr val="tx1"/>
                </a:solidFill>
                <a:latin typeface="Cambria" panose="02040503050406030204" pitchFamily="18" charset="0"/>
                <a:ea typeface="Cambria" panose="02040503050406030204" pitchFamily="18" charset="0"/>
                <a:cs typeface="Proxima Nova"/>
                <a:sym typeface="Proxima Nova"/>
              </a:rPr>
              <a:t>neighbouring</a:t>
            </a:r>
            <a:r>
              <a:rPr lang="en-US" sz="1800" dirty="0">
                <a:solidFill>
                  <a:schemeClr val="tx1"/>
                </a:solidFill>
                <a:latin typeface="Cambria" panose="02040503050406030204" pitchFamily="18" charset="0"/>
                <a:ea typeface="Cambria" panose="02040503050406030204" pitchFamily="18" charset="0"/>
                <a:cs typeface="Proxima Nova"/>
                <a:sym typeface="Proxima Nova"/>
              </a:rPr>
              <a:t> node.</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a ring topology, each computer is connected to the next computer, with the last one connected to the first.</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signal travel on the cable in only one direction. Since each computer retransmits what it receives.</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Ring is an active network. Termination is not required.</a:t>
            </a:r>
          </a:p>
        </p:txBody>
      </p:sp>
      <p:pic>
        <p:nvPicPr>
          <p:cNvPr id="2" name="Picture 1">
            <a:extLst>
              <a:ext uri="{FF2B5EF4-FFF2-40B4-BE49-F238E27FC236}">
                <a16:creationId xmlns="" xmlns:a16="http://schemas.microsoft.com/office/drawing/2014/main" id="{AD599D8D-19BE-73CD-22F7-684593971389}"/>
              </a:ext>
            </a:extLst>
          </p:cNvPr>
          <p:cNvPicPr>
            <a:picLocks noChangeAspect="1"/>
          </p:cNvPicPr>
          <p:nvPr/>
        </p:nvPicPr>
        <p:blipFill rotWithShape="1">
          <a:blip r:embed="rId6"/>
          <a:srcRect l="11572" t="7684" r="15962" b="9605"/>
          <a:stretch/>
        </p:blipFill>
        <p:spPr>
          <a:xfrm>
            <a:off x="6021092" y="779251"/>
            <a:ext cx="2909932" cy="2150139"/>
          </a:xfrm>
          <a:prstGeom prst="rect">
            <a:avLst/>
          </a:prstGeom>
        </p:spPr>
      </p:pic>
      <p:pic>
        <p:nvPicPr>
          <p:cNvPr id="3" name="Picture 2">
            <a:extLst>
              <a:ext uri="{FF2B5EF4-FFF2-40B4-BE49-F238E27FC236}">
                <a16:creationId xmlns="" xmlns:a16="http://schemas.microsoft.com/office/drawing/2014/main" id="{D77C008F-326B-B373-6BEC-41C6D1D9A96C}"/>
              </a:ext>
            </a:extLst>
          </p:cNvPr>
          <p:cNvPicPr>
            <a:picLocks noChangeAspect="1"/>
          </p:cNvPicPr>
          <p:nvPr/>
        </p:nvPicPr>
        <p:blipFill rotWithShape="1">
          <a:blip r:embed="rId7"/>
          <a:srcRect l="15011" t="2889" r="16696" b="4783"/>
          <a:stretch/>
        </p:blipFill>
        <p:spPr>
          <a:xfrm>
            <a:off x="6485327" y="3073228"/>
            <a:ext cx="2019711" cy="1657807"/>
          </a:xfrm>
          <a:prstGeom prst="rect">
            <a:avLst/>
          </a:prstGeom>
        </p:spPr>
      </p:pic>
    </p:spTree>
    <p:extLst>
      <p:ext uri="{BB962C8B-B14F-4D97-AF65-F5344CB8AC3E}">
        <p14:creationId xmlns="" xmlns:p14="http://schemas.microsoft.com/office/powerpoint/2010/main" val="1283571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Ring Topology</a:t>
            </a:r>
          </a:p>
        </p:txBody>
      </p:sp>
      <p:sp>
        <p:nvSpPr>
          <p:cNvPr id="71" name="Google Shape;71;p15"/>
          <p:cNvSpPr txBox="1"/>
          <p:nvPr/>
        </p:nvSpPr>
        <p:spPr>
          <a:xfrm>
            <a:off x="127221" y="685897"/>
            <a:ext cx="5359179" cy="360095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Working of Ring Topology</a:t>
            </a: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A free token is circulating on the ring. If any host want to send data it has to first capture token which is circulating in ring.</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Then writes data and recipient address on the token.</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token send to the next host, who read the address, if address in not own then pass to the next host.</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This process is continue until the token received by destination.</a:t>
            </a:r>
          </a:p>
        </p:txBody>
      </p:sp>
      <p:pic>
        <p:nvPicPr>
          <p:cNvPr id="4" name="Picture 2" descr="D:\GMIT_Data\Teaching Learning\CN\CN PPTs\All figures\Ch 1 figure\05 Ring Topology.gif">
            <a:extLst>
              <a:ext uri="{FF2B5EF4-FFF2-40B4-BE49-F238E27FC236}">
                <a16:creationId xmlns="" xmlns:a16="http://schemas.microsoft.com/office/drawing/2014/main" id="{9E240BBB-8D66-43E6-A46E-1431F7FB34FE}"/>
              </a:ext>
            </a:extLst>
          </p:cNvPr>
          <p:cNvPicPr>
            <a:picLocks noChangeAspect="1" noChangeArrowheads="1" noCrop="1"/>
          </p:cNvPicPr>
          <p:nvPr/>
        </p:nvPicPr>
        <p:blipFill>
          <a:blip r:embed="rId6"/>
          <a:srcRect/>
          <a:stretch>
            <a:fillRect/>
          </a:stretch>
        </p:blipFill>
        <p:spPr bwMode="auto">
          <a:xfrm>
            <a:off x="5612584" y="999642"/>
            <a:ext cx="3404196" cy="3479370"/>
          </a:xfrm>
          <a:prstGeom prst="rect">
            <a:avLst/>
          </a:prstGeom>
          <a:noFill/>
        </p:spPr>
      </p:pic>
    </p:spTree>
    <p:extLst>
      <p:ext uri="{BB962C8B-B14F-4D97-AF65-F5344CB8AC3E}">
        <p14:creationId xmlns="" xmlns:p14="http://schemas.microsoft.com/office/powerpoint/2010/main" val="79533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Ring Topology</a:t>
            </a:r>
          </a:p>
        </p:txBody>
      </p:sp>
      <p:sp>
        <p:nvSpPr>
          <p:cNvPr id="71" name="Google Shape;71;p15"/>
          <p:cNvSpPr txBox="1"/>
          <p:nvPr/>
        </p:nvSpPr>
        <p:spPr>
          <a:xfrm>
            <a:off x="127221" y="685897"/>
            <a:ext cx="5359179" cy="284690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Working of Ring Topology</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Destination host send acknowledgement with the help of token, and send to the source host.</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When acknowledge received by source and then token is free. Token is again circulating in ring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p:txBody>
      </p:sp>
      <p:pic>
        <p:nvPicPr>
          <p:cNvPr id="4" name="Picture 2" descr="D:\GMIT_Data\Teaching Learning\CN\CN PPTs\All figures\Ch 1 figure\05 Ring Topology.gif">
            <a:extLst>
              <a:ext uri="{FF2B5EF4-FFF2-40B4-BE49-F238E27FC236}">
                <a16:creationId xmlns="" xmlns:a16="http://schemas.microsoft.com/office/drawing/2014/main" id="{9E240BBB-8D66-43E6-A46E-1431F7FB34FE}"/>
              </a:ext>
            </a:extLst>
          </p:cNvPr>
          <p:cNvPicPr>
            <a:picLocks noChangeAspect="1" noChangeArrowheads="1" noCrop="1"/>
          </p:cNvPicPr>
          <p:nvPr/>
        </p:nvPicPr>
        <p:blipFill>
          <a:blip r:embed="rId6"/>
          <a:srcRect/>
          <a:stretch>
            <a:fillRect/>
          </a:stretch>
        </p:blipFill>
        <p:spPr bwMode="auto">
          <a:xfrm>
            <a:off x="5612584" y="999642"/>
            <a:ext cx="3404196" cy="3479370"/>
          </a:xfrm>
          <a:prstGeom prst="rect">
            <a:avLst/>
          </a:prstGeom>
          <a:noFill/>
        </p:spPr>
      </p:pic>
    </p:spTree>
    <p:extLst>
      <p:ext uri="{BB962C8B-B14F-4D97-AF65-F5344CB8AC3E}">
        <p14:creationId xmlns="" xmlns:p14="http://schemas.microsoft.com/office/powerpoint/2010/main" val="3241299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Ring Topology</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Cable failures are easily found.</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Because every node is given equal access to the token.</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Data transfer speed is high.</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Disadvantages: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Adding and removing nodes disrupts the network.</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is difficult to troubleshoot a ring network.</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Failure of one node can affect the whole network.</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Cost of cable is more in ring network. </a:t>
            </a:r>
          </a:p>
        </p:txBody>
      </p:sp>
    </p:spTree>
    <p:extLst>
      <p:ext uri="{BB962C8B-B14F-4D97-AF65-F5344CB8AC3E}">
        <p14:creationId xmlns="" xmlns:p14="http://schemas.microsoft.com/office/powerpoint/2010/main" val="571179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Mesh Topology</a:t>
            </a:r>
          </a:p>
        </p:txBody>
      </p:sp>
      <p:sp>
        <p:nvSpPr>
          <p:cNvPr id="71" name="Google Shape;71;p15"/>
          <p:cNvSpPr txBox="1"/>
          <p:nvPr/>
        </p:nvSpPr>
        <p:spPr>
          <a:xfrm>
            <a:off x="127221" y="685897"/>
            <a:ext cx="5266189" cy="4339619"/>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mesh topology has a link between each device in the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is more difficult to install as the number of  devices increase. Mesh network are easy to troubleshoot.</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Much of the bandwidth available in mesh configuration is wasted.</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Most mesh topology networks are not true mesh.</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Rather they are hybrid mesh networks, which contain some most important sites with multiple links.</a:t>
            </a:r>
          </a:p>
        </p:txBody>
      </p:sp>
      <p:pic>
        <p:nvPicPr>
          <p:cNvPr id="2" name="Picture 1">
            <a:extLst>
              <a:ext uri="{FF2B5EF4-FFF2-40B4-BE49-F238E27FC236}">
                <a16:creationId xmlns="" xmlns:a16="http://schemas.microsoft.com/office/drawing/2014/main" id="{F5D25458-4EAF-8291-72A1-521A7A2B116B}"/>
              </a:ext>
            </a:extLst>
          </p:cNvPr>
          <p:cNvPicPr>
            <a:picLocks noChangeAspect="1"/>
          </p:cNvPicPr>
          <p:nvPr/>
        </p:nvPicPr>
        <p:blipFill rotWithShape="1">
          <a:blip r:embed="rId6"/>
          <a:srcRect l="5571" t="17778" r="3216" b="4482"/>
          <a:stretch/>
        </p:blipFill>
        <p:spPr>
          <a:xfrm>
            <a:off x="5519593" y="1208868"/>
            <a:ext cx="3438427" cy="2998922"/>
          </a:xfrm>
          <a:prstGeom prst="rect">
            <a:avLst/>
          </a:prstGeom>
        </p:spPr>
      </p:pic>
    </p:spTree>
    <p:extLst>
      <p:ext uri="{BB962C8B-B14F-4D97-AF65-F5344CB8AC3E}">
        <p14:creationId xmlns="" xmlns:p14="http://schemas.microsoft.com/office/powerpoint/2010/main" val="3795341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Mesh Topology</a:t>
            </a:r>
          </a:p>
        </p:txBody>
      </p:sp>
      <p:sp>
        <p:nvSpPr>
          <p:cNvPr id="71" name="Google Shape;71;p15"/>
          <p:cNvSpPr txBox="1"/>
          <p:nvPr/>
        </p:nvSpPr>
        <p:spPr>
          <a:xfrm>
            <a:off x="127221" y="685897"/>
            <a:ext cx="5266189" cy="1015632"/>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Mesh topology is divided into two categories:</a:t>
            </a:r>
          </a:p>
          <a:p>
            <a:pPr marL="627063" lvl="2" indent="-285750" algn="just">
              <a:buFont typeface="Wingdings" panose="05000000000000000000" pitchFamily="2" charset="2"/>
              <a:buChar char="ü"/>
            </a:pPr>
            <a:r>
              <a:rPr lang="en-US" sz="1800" dirty="0">
                <a:solidFill>
                  <a:schemeClr val="tx1"/>
                </a:solidFill>
                <a:latin typeface="Cambria" panose="02040503050406030204" pitchFamily="18" charset="0"/>
                <a:ea typeface="Cambria" panose="02040503050406030204" pitchFamily="18" charset="0"/>
                <a:cs typeface="Proxima Nova"/>
                <a:sym typeface="Proxima Nova"/>
              </a:rPr>
              <a:t>Fully connected mesh topology</a:t>
            </a:r>
          </a:p>
          <a:p>
            <a:pPr marL="627063" lvl="2" indent="-285750" algn="just">
              <a:buFont typeface="Wingdings" panose="05000000000000000000" pitchFamily="2" charset="2"/>
              <a:buChar char="ü"/>
            </a:pPr>
            <a:r>
              <a:rPr lang="en-US" sz="1800" dirty="0">
                <a:solidFill>
                  <a:schemeClr val="tx1"/>
                </a:solidFill>
                <a:latin typeface="Cambria" panose="02040503050406030204" pitchFamily="18" charset="0"/>
                <a:ea typeface="Cambria" panose="02040503050406030204" pitchFamily="18" charset="0"/>
                <a:cs typeface="Proxima Nova"/>
                <a:sym typeface="Proxima Nova"/>
              </a:rPr>
              <a:t>Partially connected mesh topology</a:t>
            </a:r>
          </a:p>
        </p:txBody>
      </p:sp>
      <p:pic>
        <p:nvPicPr>
          <p:cNvPr id="3" name="Picture 2">
            <a:extLst>
              <a:ext uri="{FF2B5EF4-FFF2-40B4-BE49-F238E27FC236}">
                <a16:creationId xmlns="" xmlns:a16="http://schemas.microsoft.com/office/drawing/2014/main" id="{6EB4BA2B-CA0D-FB24-94E7-6D08244B9CDB}"/>
              </a:ext>
            </a:extLst>
          </p:cNvPr>
          <p:cNvPicPr>
            <a:picLocks noChangeAspect="1"/>
          </p:cNvPicPr>
          <p:nvPr/>
        </p:nvPicPr>
        <p:blipFill>
          <a:blip r:embed="rId6"/>
          <a:stretch>
            <a:fillRect/>
          </a:stretch>
        </p:blipFill>
        <p:spPr>
          <a:xfrm>
            <a:off x="4329855" y="1642821"/>
            <a:ext cx="4686924" cy="3427144"/>
          </a:xfrm>
          <a:prstGeom prst="rect">
            <a:avLst/>
          </a:prstGeom>
        </p:spPr>
      </p:pic>
    </p:spTree>
    <p:extLst>
      <p:ext uri="{BB962C8B-B14F-4D97-AF65-F5344CB8AC3E}">
        <p14:creationId xmlns="" xmlns:p14="http://schemas.microsoft.com/office/powerpoint/2010/main" val="394355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Mesh Topology</a:t>
            </a:r>
          </a:p>
        </p:txBody>
      </p:sp>
      <p:sp>
        <p:nvSpPr>
          <p:cNvPr id="71" name="Google Shape;71;p15"/>
          <p:cNvSpPr txBox="1"/>
          <p:nvPr/>
        </p:nvSpPr>
        <p:spPr>
          <a:xfrm>
            <a:off x="127222" y="685897"/>
            <a:ext cx="4692751" cy="440117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Fully Mesh Topology</a:t>
            </a: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In a full mesh topology, every computer in the network has a connection to each of the other computers in that network.</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number of connections in this network can be calculated using the following formula (n is the number of computers in the network):   n*(n-1)/2</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 mesh topology is a network topology in which all the network nodes are individually connected to most of the other nodes. There is not a concept of a central switch, hub or computer.</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Most mesh topology networks are not true mesh.</a:t>
            </a:r>
          </a:p>
        </p:txBody>
      </p:sp>
      <p:pic>
        <p:nvPicPr>
          <p:cNvPr id="4" name="Picture 2" descr="D:\GMIT_Data\Teaching Learning\CN\CN PPTs\All figures\Ch 1 figure\08 Mesh Topology.gif">
            <a:extLst>
              <a:ext uri="{FF2B5EF4-FFF2-40B4-BE49-F238E27FC236}">
                <a16:creationId xmlns="" xmlns:a16="http://schemas.microsoft.com/office/drawing/2014/main" id="{DFB14FEE-6475-9485-FBDA-58AAA010E67D}"/>
              </a:ext>
            </a:extLst>
          </p:cNvPr>
          <p:cNvPicPr>
            <a:picLocks noChangeAspect="1" noChangeArrowheads="1" noCrop="1"/>
          </p:cNvPicPr>
          <p:nvPr/>
        </p:nvPicPr>
        <p:blipFill>
          <a:blip r:embed="rId6"/>
          <a:srcRect/>
          <a:stretch>
            <a:fillRect/>
          </a:stretch>
        </p:blipFill>
        <p:spPr bwMode="auto">
          <a:xfrm>
            <a:off x="4828429" y="1152274"/>
            <a:ext cx="4188349" cy="3300809"/>
          </a:xfrm>
          <a:prstGeom prst="rect">
            <a:avLst/>
          </a:prstGeom>
          <a:noFill/>
        </p:spPr>
      </p:pic>
    </p:spTree>
    <p:extLst>
      <p:ext uri="{BB962C8B-B14F-4D97-AF65-F5344CB8AC3E}">
        <p14:creationId xmlns="" xmlns:p14="http://schemas.microsoft.com/office/powerpoint/2010/main" val="4050215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39403"/>
            <a:ext cx="4243941" cy="101563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What is Network?</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group or system of interconnected people or things. </a:t>
            </a:r>
          </a:p>
        </p:txBody>
      </p:sp>
      <p:pic>
        <p:nvPicPr>
          <p:cNvPr id="3" name="Picture 6" descr="Intergovernmental Agreement on the Trans-Asian Railway Network | Public  Private Partnership">
            <a:extLst>
              <a:ext uri="{FF2B5EF4-FFF2-40B4-BE49-F238E27FC236}">
                <a16:creationId xmlns="" xmlns:a16="http://schemas.microsoft.com/office/drawing/2014/main" id="{97262AE8-6C0F-FBC5-7072-338A4462D2CD}"/>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461030" y="724875"/>
            <a:ext cx="4508667" cy="1991142"/>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43D948E2-E938-C67A-8830-1A7CB001E752}"/>
              </a:ext>
            </a:extLst>
          </p:cNvPr>
          <p:cNvPicPr>
            <a:picLocks noChangeAspect="1"/>
          </p:cNvPicPr>
          <p:nvPr/>
        </p:nvPicPr>
        <p:blipFill>
          <a:blip r:embed="rId7"/>
          <a:stretch>
            <a:fillRect/>
          </a:stretch>
        </p:blipFill>
        <p:spPr>
          <a:xfrm>
            <a:off x="195569" y="3082055"/>
            <a:ext cx="4243942" cy="1774634"/>
          </a:xfrm>
          <a:prstGeom prst="rect">
            <a:avLst/>
          </a:prstGeom>
        </p:spPr>
      </p:pic>
      <p:sp>
        <p:nvSpPr>
          <p:cNvPr id="10" name="TextBox 9"/>
          <p:cNvSpPr txBox="1"/>
          <p:nvPr/>
        </p:nvSpPr>
        <p:spPr>
          <a:xfrm>
            <a:off x="4465674" y="2764464"/>
            <a:ext cx="4678326" cy="338554"/>
          </a:xfrm>
          <a:prstGeom prst="rect">
            <a:avLst/>
          </a:prstGeom>
          <a:noFill/>
        </p:spPr>
        <p:txBody>
          <a:bodyPr wrap="square" rtlCol="0">
            <a:spAutoFit/>
          </a:bodyPr>
          <a:lstStyle/>
          <a:p>
            <a:r>
              <a:rPr lang="en-US" sz="800" b="1" dirty="0" err="1" smtClean="0">
                <a:latin typeface="Cambria" pitchFamily="18" charset="0"/>
                <a:ea typeface="Cambria" pitchFamily="18" charset="0"/>
              </a:rPr>
              <a:t>Src</a:t>
            </a:r>
            <a:r>
              <a:rPr lang="en-US" sz="800" b="1" dirty="0" smtClean="0">
                <a:latin typeface="Cambria" pitchFamily="18" charset="0"/>
                <a:ea typeface="Cambria" pitchFamily="18" charset="0"/>
              </a:rPr>
              <a:t>: </a:t>
            </a:r>
            <a:r>
              <a:rPr lang="en-US" sz="800" dirty="0" smtClean="0">
                <a:latin typeface="Cambria" pitchFamily="18" charset="0"/>
                <a:ea typeface="Cambria" pitchFamily="18" charset="0"/>
              </a:rPr>
              <a:t>https://ppp.worldbank.org/public-private-partnership/library/standard-railneteurope-contract-use-railway-infrastructure</a:t>
            </a:r>
            <a:endParaRPr lang="en-US" sz="800" dirty="0">
              <a:latin typeface="Cambria" pitchFamily="18" charset="0"/>
              <a:ea typeface="Cambria" pitchFamily="18" charset="0"/>
            </a:endParaRPr>
          </a:p>
        </p:txBody>
      </p:sp>
      <p:pic>
        <p:nvPicPr>
          <p:cNvPr id="223234" name="Picture 2" descr="4 Steps To Grow Your Social Media Networks"/>
          <p:cNvPicPr>
            <a:picLocks noChangeAspect="1" noChangeArrowheads="1"/>
          </p:cNvPicPr>
          <p:nvPr/>
        </p:nvPicPr>
        <p:blipFill>
          <a:blip r:embed="rId8"/>
          <a:srcRect/>
          <a:stretch>
            <a:fillRect/>
          </a:stretch>
        </p:blipFill>
        <p:spPr bwMode="auto">
          <a:xfrm>
            <a:off x="4455042" y="3110800"/>
            <a:ext cx="4540103" cy="1620688"/>
          </a:xfrm>
          <a:prstGeom prst="rect">
            <a:avLst/>
          </a:prstGeom>
          <a:noFill/>
        </p:spPr>
      </p:pic>
      <p:sp>
        <p:nvSpPr>
          <p:cNvPr id="12" name="Rectangle 11"/>
          <p:cNvSpPr/>
          <p:nvPr/>
        </p:nvSpPr>
        <p:spPr>
          <a:xfrm>
            <a:off x="4533442" y="4835723"/>
            <a:ext cx="2929007" cy="215444"/>
          </a:xfrm>
          <a:prstGeom prst="rect">
            <a:avLst/>
          </a:prstGeom>
        </p:spPr>
        <p:txBody>
          <a:bodyPr wrap="none">
            <a:spAutoFit/>
          </a:bodyPr>
          <a:lstStyle/>
          <a:p>
            <a:r>
              <a:rPr lang="en-US" sz="800" b="1" dirty="0" err="1" smtClean="0">
                <a:latin typeface="Cambria" pitchFamily="18" charset="0"/>
                <a:ea typeface="Cambria" pitchFamily="18" charset="0"/>
              </a:rPr>
              <a:t>Src</a:t>
            </a:r>
            <a:r>
              <a:rPr lang="en-US" sz="800" b="1" dirty="0" smtClean="0">
                <a:latin typeface="Cambria" pitchFamily="18" charset="0"/>
                <a:ea typeface="Cambria" pitchFamily="18" charset="0"/>
              </a:rPr>
              <a:t>:</a:t>
            </a:r>
            <a:r>
              <a:rPr lang="en-US" sz="800" dirty="0" smtClean="0">
                <a:latin typeface="Cambria" pitchFamily="18" charset="0"/>
                <a:ea typeface="Cambria" pitchFamily="18" charset="0"/>
              </a:rPr>
              <a:t> https://blog.thomasnet.com/grow-social-media-networks</a:t>
            </a:r>
          </a:p>
        </p:txBody>
      </p:sp>
      <p:sp>
        <p:nvSpPr>
          <p:cNvPr id="13" name="Rectangle 12"/>
          <p:cNvSpPr/>
          <p:nvPr/>
        </p:nvSpPr>
        <p:spPr>
          <a:xfrm>
            <a:off x="138224" y="4854199"/>
            <a:ext cx="4572000" cy="215444"/>
          </a:xfrm>
          <a:prstGeom prst="rect">
            <a:avLst/>
          </a:prstGeom>
        </p:spPr>
        <p:txBody>
          <a:bodyPr>
            <a:spAutoFit/>
          </a:bodyPr>
          <a:lstStyle/>
          <a:p>
            <a:r>
              <a:rPr lang="en-US" sz="800" b="1" dirty="0" err="1" smtClean="0">
                <a:latin typeface="Cambria" pitchFamily="18" charset="0"/>
                <a:ea typeface="Cambria" pitchFamily="18" charset="0"/>
              </a:rPr>
              <a:t>Src</a:t>
            </a:r>
            <a:r>
              <a:rPr lang="en-US" sz="800" b="1" dirty="0" smtClean="0">
                <a:latin typeface="Cambria" pitchFamily="18" charset="0"/>
                <a:ea typeface="Cambria" pitchFamily="18" charset="0"/>
              </a:rPr>
              <a:t>: </a:t>
            </a:r>
            <a:r>
              <a:rPr lang="en-US" sz="800" dirty="0" smtClean="0">
                <a:latin typeface="Cambria" pitchFamily="18" charset="0"/>
                <a:ea typeface="Cambria" pitchFamily="18" charset="0"/>
              </a:rPr>
              <a:t>https://vajiramias.com/current-affairs/indias-road-network/5f5321b81d5def0d9a37598e/</a:t>
            </a:r>
            <a:endParaRPr lang="en-US" sz="800" dirty="0">
              <a:latin typeface="Cambria" pitchFamily="18" charset="0"/>
              <a:ea typeface="Cambria" pitchFamily="18" charset="0"/>
            </a:endParaRPr>
          </a:p>
        </p:txBody>
      </p:sp>
      <p:sp>
        <p:nvSpPr>
          <p:cNvPr id="14" name="Rectangle 13"/>
          <p:cNvSpPr/>
          <p:nvPr/>
        </p:nvSpPr>
        <p:spPr>
          <a:xfrm>
            <a:off x="127591" y="1560000"/>
            <a:ext cx="4572000" cy="1661993"/>
          </a:xfrm>
          <a:prstGeom prst="rect">
            <a:avLst/>
          </a:prstGeom>
        </p:spPr>
        <p:txBody>
          <a:bodyPr>
            <a:spAutoFit/>
          </a:bodyPr>
          <a:lstStyle/>
          <a:p>
            <a:pPr marL="271463" lvl="2" indent="-200025" algn="just">
              <a:buFont typeface="Arial" panose="020B0604020202020204" pitchFamily="34" charset="0"/>
              <a:buChar char="•"/>
            </a:pPr>
            <a:r>
              <a:rPr lang="en-US" sz="1700" b="1" dirty="0" smtClean="0">
                <a:latin typeface="Cambria" panose="02040503050406030204" pitchFamily="18" charset="0"/>
                <a:ea typeface="Cambria" panose="02040503050406030204" pitchFamily="18" charset="0"/>
              </a:rPr>
              <a:t>Example: </a:t>
            </a:r>
          </a:p>
          <a:p>
            <a:pPr marL="620713" lvl="2" indent="-285750" algn="just">
              <a:buFont typeface="Wingdings" panose="05000000000000000000" pitchFamily="2" charset="2"/>
              <a:buChar char="ü"/>
            </a:pPr>
            <a:r>
              <a:rPr lang="en-US" sz="1700" dirty="0" smtClean="0">
                <a:latin typeface="Cambria" panose="02040503050406030204" pitchFamily="18" charset="0"/>
                <a:ea typeface="Cambria" panose="02040503050406030204" pitchFamily="18" charset="0"/>
              </a:rPr>
              <a:t>Group of People (Social media)</a:t>
            </a:r>
          </a:p>
          <a:p>
            <a:pPr marL="620713" lvl="2" indent="-285750" algn="just">
              <a:buFont typeface="Wingdings" panose="05000000000000000000" pitchFamily="2" charset="2"/>
              <a:buChar char="ü"/>
            </a:pPr>
            <a:r>
              <a:rPr lang="en-US" sz="1700" dirty="0" smtClean="0">
                <a:latin typeface="Cambria" panose="02040503050406030204" pitchFamily="18" charset="0"/>
                <a:ea typeface="Cambria" panose="02040503050406030204" pitchFamily="18" charset="0"/>
              </a:rPr>
              <a:t>Railway tracks</a:t>
            </a:r>
          </a:p>
          <a:p>
            <a:pPr marL="620713" lvl="2" indent="-285750" algn="just">
              <a:buFont typeface="Wingdings" panose="05000000000000000000" pitchFamily="2" charset="2"/>
              <a:buChar char="ü"/>
            </a:pPr>
            <a:r>
              <a:rPr lang="en-US" sz="1700" dirty="0" smtClean="0">
                <a:latin typeface="Cambria" panose="02040503050406030204" pitchFamily="18" charset="0"/>
                <a:ea typeface="Cambria" panose="02040503050406030204" pitchFamily="18" charset="0"/>
              </a:rPr>
              <a:t>Highways</a:t>
            </a:r>
          </a:p>
          <a:p>
            <a:pPr marL="620713" lvl="2" indent="-285750" algn="just">
              <a:buFont typeface="Wingdings" panose="05000000000000000000" pitchFamily="2" charset="2"/>
              <a:buChar char="ü"/>
            </a:pPr>
            <a:r>
              <a:rPr lang="en-US" sz="1700" dirty="0" smtClean="0">
                <a:latin typeface="Cambria" panose="02040503050406030204" pitchFamily="18" charset="0"/>
                <a:ea typeface="Cambria" panose="02040503050406030204" pitchFamily="18" charset="0"/>
              </a:rPr>
              <a:t>Branch offices connected with Head Office</a:t>
            </a: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2406985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 calcmode="lin" valueType="num">
                                      <p:cBhvr additive="base">
                                        <p:cTn id="7"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
                                            <p:txEl>
                                              <p:pRg st="1" end="1"/>
                                            </p:txEl>
                                          </p:spTgt>
                                        </p:tgtEl>
                                        <p:attrNameLst>
                                          <p:attrName>style.visibility</p:attrName>
                                        </p:attrNameLst>
                                      </p:cBhvr>
                                      <p:to>
                                        <p:strVal val="visible"/>
                                      </p:to>
                                    </p:set>
                                    <p:anim calcmode="lin" valueType="num">
                                      <p:cBhvr additive="base">
                                        <p:cTn id="11"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 calcmode="lin" valueType="num">
                                      <p:cBhvr additive="base">
                                        <p:cTn id="2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 calcmode="lin" valueType="num">
                                      <p:cBhvr additive="base">
                                        <p:cTn id="2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anim calcmode="lin" valueType="num">
                                      <p:cBhvr additive="base">
                                        <p:cTn id="29"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anim calcmode="lin" valueType="num">
                                      <p:cBhvr additive="base">
                                        <p:cTn id="3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3234"/>
                                        </p:tgtEl>
                                        <p:attrNameLst>
                                          <p:attrName>style.visibility</p:attrName>
                                        </p:attrNameLst>
                                      </p:cBhvr>
                                      <p:to>
                                        <p:strVal val="visible"/>
                                      </p:to>
                                    </p:set>
                                    <p:animEffect transition="in" filter="fade">
                                      <p:cBhvr>
                                        <p:cTn id="39" dur="2000"/>
                                        <p:tgtEl>
                                          <p:spTgt spid="2232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20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20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xEl>
                                              <p:pRg st="0" end="0"/>
                                            </p:txEl>
                                          </p:spTgt>
                                        </p:tgtEl>
                                        <p:attrNameLst>
                                          <p:attrName>style.visibility</p:attrName>
                                        </p:attrNameLst>
                                      </p:cBhvr>
                                      <p:to>
                                        <p:strVal val="visible"/>
                                      </p:to>
                                    </p:set>
                                    <p:animEffect transition="in" filter="fade">
                                      <p:cBhvr>
                                        <p:cTn id="50" dur="2000"/>
                                        <p:tgtEl>
                                          <p:spTgt spid="10">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2000"/>
                                        <p:tgtEl>
                                          <p:spTgt spid="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Effect transition="in" filter="wipe(down)">
                                      <p:cBhvr>
                                        <p:cTn id="5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allAtOnce"/>
      <p:bldP spid="10" grpId="0" build="allAtOnce"/>
      <p:bldP spid="12" grpId="0" build="allAtOnce"/>
      <p:bldP spid="13" grpId="0" build="allAtOnce"/>
      <p:bldP spid="14"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Mesh Topology</a:t>
            </a:r>
          </a:p>
        </p:txBody>
      </p:sp>
      <p:sp>
        <p:nvSpPr>
          <p:cNvPr id="71" name="Google Shape;71;p15"/>
          <p:cNvSpPr txBox="1"/>
          <p:nvPr/>
        </p:nvSpPr>
        <p:spPr>
          <a:xfrm>
            <a:off x="127222" y="685897"/>
            <a:ext cx="4582473" cy="440117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Partially Mesh Topology</a:t>
            </a: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In a partially connected mesh topology, at least one/two of the computers in the network have connections to multiple other computers in that network.</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is less expensive in compare to fully connected mesh and also implement redundancy in a network.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In the event that one of the primary computers or connections in the network fails, the rest of the network continues to operate normally.</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there is no any central device like hub/switch in partially connected mesh topology.</a:t>
            </a:r>
          </a:p>
        </p:txBody>
      </p:sp>
      <p:pic>
        <p:nvPicPr>
          <p:cNvPr id="2" name="Picture 1">
            <a:extLst>
              <a:ext uri="{FF2B5EF4-FFF2-40B4-BE49-F238E27FC236}">
                <a16:creationId xmlns="" xmlns:a16="http://schemas.microsoft.com/office/drawing/2014/main" id="{61FE11CE-D664-59A5-3BD9-677CC7D37AA7}"/>
              </a:ext>
            </a:extLst>
          </p:cNvPr>
          <p:cNvPicPr>
            <a:picLocks noChangeAspect="1"/>
          </p:cNvPicPr>
          <p:nvPr/>
        </p:nvPicPr>
        <p:blipFill>
          <a:blip r:embed="rId6"/>
          <a:stretch>
            <a:fillRect/>
          </a:stretch>
        </p:blipFill>
        <p:spPr>
          <a:xfrm>
            <a:off x="4789685" y="1219630"/>
            <a:ext cx="4188348" cy="3298125"/>
          </a:xfrm>
          <a:prstGeom prst="rect">
            <a:avLst/>
          </a:prstGeom>
        </p:spPr>
      </p:pic>
    </p:spTree>
    <p:extLst>
      <p:ext uri="{BB962C8B-B14F-4D97-AF65-F5344CB8AC3E}">
        <p14:creationId xmlns="" xmlns:p14="http://schemas.microsoft.com/office/powerpoint/2010/main" val="3237544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Mesh Topology</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fault is diagnosed easily</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Failure link cannot stop data transmission from sender to receiver.</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Data transmission speed is too high.</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Disadvantages: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Building and maintaining the topology is difficult and time consuming.</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Cost of very high in compare to other topologies.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More difficult to install as the number of devices increase.</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Most of bandwidth are wasted.</a:t>
            </a:r>
          </a:p>
        </p:txBody>
      </p:sp>
    </p:spTree>
    <p:extLst>
      <p:ext uri="{BB962C8B-B14F-4D97-AF65-F5344CB8AC3E}">
        <p14:creationId xmlns="" xmlns:p14="http://schemas.microsoft.com/office/powerpoint/2010/main" val="1147116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Hybrid Topology</a:t>
            </a:r>
          </a:p>
        </p:txBody>
      </p:sp>
      <p:sp>
        <p:nvSpPr>
          <p:cNvPr id="71" name="Google Shape;71;p15"/>
          <p:cNvSpPr txBox="1"/>
          <p:nvPr/>
        </p:nvSpPr>
        <p:spPr>
          <a:xfrm>
            <a:off x="127221" y="685897"/>
            <a:ext cx="4142562" cy="4339619"/>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 hybrid topology is a combination of two or more topologies.</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Tree topology is also called hybrid topology. Tree topology combination of bus &amp; star topology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Tree topologies allow for the expansion of an existing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Mostly used when flexibility is needed in existing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Combination of ring &amp; star are hybrid topology but not tree topology.</a:t>
            </a:r>
          </a:p>
        </p:txBody>
      </p:sp>
      <p:pic>
        <p:nvPicPr>
          <p:cNvPr id="2" name="Picture 1">
            <a:extLst>
              <a:ext uri="{FF2B5EF4-FFF2-40B4-BE49-F238E27FC236}">
                <a16:creationId xmlns="" xmlns:a16="http://schemas.microsoft.com/office/drawing/2014/main" id="{107BC57C-6649-0702-D49C-D58448F10C59}"/>
              </a:ext>
            </a:extLst>
          </p:cNvPr>
          <p:cNvPicPr>
            <a:picLocks noChangeAspect="1"/>
          </p:cNvPicPr>
          <p:nvPr/>
        </p:nvPicPr>
        <p:blipFill>
          <a:blip r:embed="rId6"/>
          <a:stretch>
            <a:fillRect/>
          </a:stretch>
        </p:blipFill>
        <p:spPr>
          <a:xfrm>
            <a:off x="4395965" y="1053885"/>
            <a:ext cx="4620813" cy="3704095"/>
          </a:xfrm>
          <a:prstGeom prst="rect">
            <a:avLst/>
          </a:prstGeom>
        </p:spPr>
      </p:pic>
    </p:spTree>
    <p:extLst>
      <p:ext uri="{BB962C8B-B14F-4D97-AF65-F5344CB8AC3E}">
        <p14:creationId xmlns="" xmlns:p14="http://schemas.microsoft.com/office/powerpoint/2010/main" val="1085043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Hybrid Topology</a:t>
            </a:r>
          </a:p>
        </p:txBody>
      </p:sp>
      <p:pic>
        <p:nvPicPr>
          <p:cNvPr id="3" name="Picture 2">
            <a:extLst>
              <a:ext uri="{FF2B5EF4-FFF2-40B4-BE49-F238E27FC236}">
                <a16:creationId xmlns="" xmlns:a16="http://schemas.microsoft.com/office/drawing/2014/main" id="{51D0CF8A-9190-71B5-82D0-52F59C286984}"/>
              </a:ext>
            </a:extLst>
          </p:cNvPr>
          <p:cNvPicPr>
            <a:picLocks noChangeAspect="1"/>
          </p:cNvPicPr>
          <p:nvPr/>
        </p:nvPicPr>
        <p:blipFill>
          <a:blip r:embed="rId6"/>
          <a:stretch>
            <a:fillRect/>
          </a:stretch>
        </p:blipFill>
        <p:spPr>
          <a:xfrm>
            <a:off x="108696" y="635412"/>
            <a:ext cx="5067312" cy="3611123"/>
          </a:xfrm>
          <a:prstGeom prst="rect">
            <a:avLst/>
          </a:prstGeom>
        </p:spPr>
      </p:pic>
      <p:pic>
        <p:nvPicPr>
          <p:cNvPr id="4" name="Picture 2" descr="D:\GMIT_Data\Teaching Learning\CN\CN PPTs\All figures\Ch 1 figure\10 Tree Topology.gif">
            <a:extLst>
              <a:ext uri="{FF2B5EF4-FFF2-40B4-BE49-F238E27FC236}">
                <a16:creationId xmlns="" xmlns:a16="http://schemas.microsoft.com/office/drawing/2014/main" id="{E9C23984-5B22-DDFA-E497-38E7CAA766B7}"/>
              </a:ext>
            </a:extLst>
          </p:cNvPr>
          <p:cNvPicPr>
            <a:picLocks noChangeAspect="1" noChangeArrowheads="1" noCrop="1"/>
          </p:cNvPicPr>
          <p:nvPr/>
        </p:nvPicPr>
        <p:blipFill>
          <a:blip r:embed="rId7"/>
          <a:srcRect/>
          <a:stretch>
            <a:fillRect/>
          </a:stretch>
        </p:blipFill>
        <p:spPr bwMode="auto">
          <a:xfrm>
            <a:off x="4347274" y="973123"/>
            <a:ext cx="4688031" cy="3414319"/>
          </a:xfrm>
          <a:prstGeom prst="rect">
            <a:avLst/>
          </a:prstGeom>
          <a:noFill/>
        </p:spPr>
      </p:pic>
    </p:spTree>
    <p:extLst>
      <p:ext uri="{BB962C8B-B14F-4D97-AF65-F5344CB8AC3E}">
        <p14:creationId xmlns="" xmlns:p14="http://schemas.microsoft.com/office/powerpoint/2010/main" val="711689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Hybrid Topology</a:t>
            </a:r>
          </a:p>
        </p:txBody>
      </p:sp>
      <p:sp>
        <p:nvSpPr>
          <p:cNvPr id="71" name="Google Shape;71;p15"/>
          <p:cNvSpPr txBox="1"/>
          <p:nvPr/>
        </p:nvSpPr>
        <p:spPr>
          <a:xfrm>
            <a:off x="127221" y="685897"/>
            <a:ext cx="8900542" cy="295462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Expansion of Network is possible and easy.</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Error detection and correction is easy.</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If one segment is damaged, other segments are not affected.</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Provides flexibility in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Disadvantages:</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Overall length of each segment is limited by the type of cabling used.</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If the backbone line breaks, the entire segment goes down.</a:t>
            </a: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More difficult to configure and wire than other topologies.</a:t>
            </a:r>
          </a:p>
        </p:txBody>
      </p:sp>
    </p:spTree>
    <p:extLst>
      <p:ext uri="{BB962C8B-B14F-4D97-AF65-F5344CB8AC3E}">
        <p14:creationId xmlns="" xmlns:p14="http://schemas.microsoft.com/office/powerpoint/2010/main" val="1957576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5172" y="880252"/>
            <a:ext cx="6289482"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OSI Model (Layered Approach)</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17326812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OSI Model</a:t>
            </a:r>
          </a:p>
        </p:txBody>
      </p:sp>
      <p:sp>
        <p:nvSpPr>
          <p:cNvPr id="71" name="Google Shape;71;p15"/>
          <p:cNvSpPr txBox="1"/>
          <p:nvPr/>
        </p:nvSpPr>
        <p:spPr>
          <a:xfrm>
            <a:off x="127221" y="685897"/>
            <a:ext cx="8900542" cy="4370397"/>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OSI Model developed by ISO (International Organizations for Standardization)</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OSI stands for Open System Interconnection. There are seven layer in this model.</a:t>
            </a:r>
          </a:p>
          <a:p>
            <a:pPr lvl="2" algn="just"/>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Physical Layer	</a:t>
            </a: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Data Link Layer</a:t>
            </a: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Network Layer	</a:t>
            </a: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Transport Layer</a:t>
            </a: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Session Layer	</a:t>
            </a: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Presentation Layer</a:t>
            </a:r>
          </a:p>
          <a:p>
            <a:pPr marL="803275"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Application Layer</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OSI model provides following services:</a:t>
            </a:r>
          </a:p>
          <a:p>
            <a:pPr marL="628650" lvl="3"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Provides peer-to-peer logical services with layer physical implementation.</a:t>
            </a:r>
          </a:p>
          <a:p>
            <a:pPr marL="628650" lvl="3"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Provides standards for communication between system.</a:t>
            </a:r>
          </a:p>
          <a:p>
            <a:pPr marL="628650" lvl="3"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Define point of interconnection for the exchange of information between system.</a:t>
            </a:r>
          </a:p>
          <a:p>
            <a:pPr marL="628650" lvl="3"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Each layer should perform a well defined function.</a:t>
            </a:r>
          </a:p>
        </p:txBody>
      </p:sp>
      <p:sp>
        <p:nvSpPr>
          <p:cNvPr id="2" name="Right Brace 1">
            <a:extLst>
              <a:ext uri="{FF2B5EF4-FFF2-40B4-BE49-F238E27FC236}">
                <a16:creationId xmlns="" xmlns:a16="http://schemas.microsoft.com/office/drawing/2014/main" id="{7A18351B-7663-1C9C-8149-5DC48AA75A63}"/>
              </a:ext>
            </a:extLst>
          </p:cNvPr>
          <p:cNvSpPr/>
          <p:nvPr/>
        </p:nvSpPr>
        <p:spPr>
          <a:xfrm>
            <a:off x="2711395" y="1792794"/>
            <a:ext cx="237514" cy="1696321"/>
          </a:xfrm>
          <a:prstGeom prst="rightBrac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Arrow: Pentagon 2">
            <a:extLst>
              <a:ext uri="{FF2B5EF4-FFF2-40B4-BE49-F238E27FC236}">
                <a16:creationId xmlns="" xmlns:a16="http://schemas.microsoft.com/office/drawing/2014/main" id="{5B27B362-7D1B-A0ED-3F37-6FD8CEFDFC7D}"/>
              </a:ext>
            </a:extLst>
          </p:cNvPr>
          <p:cNvSpPr/>
          <p:nvPr/>
        </p:nvSpPr>
        <p:spPr>
          <a:xfrm>
            <a:off x="3143420" y="2148117"/>
            <a:ext cx="2627073" cy="985674"/>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t>
            </a:r>
            <a:r>
              <a:rPr lang="en-US" sz="2000" b="1" dirty="0">
                <a:solidFill>
                  <a:srgbClr val="FF0000"/>
                </a:solidFill>
                <a:latin typeface="Cambria" panose="02040503050406030204" pitchFamily="18" charset="0"/>
                <a:ea typeface="Cambria" panose="02040503050406030204" pitchFamily="18" charset="0"/>
              </a:rPr>
              <a:t>lease</a:t>
            </a:r>
            <a:r>
              <a:rPr lang="en-US" sz="2000" b="1" dirty="0">
                <a:latin typeface="Cambria" panose="02040503050406030204" pitchFamily="18" charset="0"/>
                <a:ea typeface="Cambria" panose="02040503050406030204" pitchFamily="18" charset="0"/>
              </a:rPr>
              <a:t> </a:t>
            </a: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en-US" sz="2000" b="1" dirty="0">
                <a:solidFill>
                  <a:srgbClr val="FF0000"/>
                </a:solidFill>
                <a:latin typeface="Cambria" panose="02040503050406030204" pitchFamily="18" charset="0"/>
                <a:ea typeface="Cambria" panose="02040503050406030204" pitchFamily="18" charset="0"/>
              </a:rPr>
              <a:t>o</a:t>
            </a:r>
            <a:r>
              <a:rPr lang="en-US" sz="2000" b="1" dirty="0">
                <a:latin typeface="Cambria" panose="02040503050406030204" pitchFamily="18" charset="0"/>
                <a:ea typeface="Cambria" panose="02040503050406030204" pitchFamily="18" charset="0"/>
              </a:rPr>
              <a:t> </a:t>
            </a: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a:t>
            </a:r>
            <a:r>
              <a:rPr lang="en-US" sz="2000" b="1" dirty="0">
                <a:solidFill>
                  <a:srgbClr val="FF0000"/>
                </a:solidFill>
                <a:latin typeface="Cambria" panose="02040503050406030204" pitchFamily="18" charset="0"/>
                <a:ea typeface="Cambria" panose="02040503050406030204" pitchFamily="18" charset="0"/>
              </a:rPr>
              <a:t>ot</a:t>
            </a:r>
            <a:r>
              <a:rPr lang="en-US" sz="2000" b="1" dirty="0">
                <a:latin typeface="Cambria" panose="02040503050406030204" pitchFamily="18" charset="0"/>
                <a:ea typeface="Cambria" panose="02040503050406030204" pitchFamily="18" charset="0"/>
              </a:rPr>
              <a:t> </a:t>
            </a: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a:t>
            </a:r>
            <a:r>
              <a:rPr lang="en-US" sz="2000" b="1" dirty="0">
                <a:solidFill>
                  <a:srgbClr val="FF0000"/>
                </a:solidFill>
                <a:latin typeface="Cambria" panose="02040503050406030204" pitchFamily="18" charset="0"/>
                <a:ea typeface="Cambria" panose="02040503050406030204" pitchFamily="18" charset="0"/>
              </a:rPr>
              <a:t>ell</a:t>
            </a:r>
            <a:r>
              <a:rPr lang="en-US" sz="2000" b="1" dirty="0">
                <a:latin typeface="Cambria" panose="02040503050406030204" pitchFamily="18" charset="0"/>
                <a:ea typeface="Cambria" panose="02040503050406030204" pitchFamily="18" charset="0"/>
              </a:rPr>
              <a:t> </a:t>
            </a: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a:t>
            </a:r>
            <a:r>
              <a:rPr lang="en-US" sz="2000" b="1" dirty="0">
                <a:solidFill>
                  <a:srgbClr val="FF0000"/>
                </a:solidFill>
                <a:latin typeface="Cambria" panose="02040503050406030204" pitchFamily="18" charset="0"/>
                <a:ea typeface="Cambria" panose="02040503050406030204" pitchFamily="18" charset="0"/>
              </a:rPr>
              <a:t>ecret</a:t>
            </a:r>
            <a:r>
              <a:rPr lang="en-US" sz="2000" b="1" dirty="0">
                <a:latin typeface="Cambria" panose="02040503050406030204" pitchFamily="18" charset="0"/>
                <a:ea typeface="Cambria" panose="02040503050406030204" pitchFamily="18" charset="0"/>
              </a:rPr>
              <a:t> </a:t>
            </a: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t>
            </a:r>
            <a:r>
              <a:rPr lang="en-US" sz="2000" b="1" dirty="0">
                <a:solidFill>
                  <a:srgbClr val="FF0000"/>
                </a:solidFill>
                <a:latin typeface="Cambria" panose="02040503050406030204" pitchFamily="18" charset="0"/>
                <a:ea typeface="Cambria" panose="02040503050406030204" pitchFamily="18" charset="0"/>
              </a:rPr>
              <a:t>assword</a:t>
            </a:r>
            <a:r>
              <a:rPr lang="en-US" sz="2000" b="1" dirty="0">
                <a:latin typeface="Cambria" panose="02040503050406030204" pitchFamily="18" charset="0"/>
                <a:ea typeface="Cambria" panose="02040503050406030204" pitchFamily="18" charset="0"/>
              </a:rPr>
              <a:t> </a:t>
            </a:r>
            <a:r>
              <a:rPr lang="en-US" sz="2000" b="1"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a:t>
            </a:r>
            <a:r>
              <a:rPr lang="en-US" sz="2000" b="1" dirty="0">
                <a:solidFill>
                  <a:srgbClr val="FF0000"/>
                </a:solidFill>
                <a:latin typeface="Cambria" panose="02040503050406030204" pitchFamily="18" charset="0"/>
                <a:ea typeface="Cambria" panose="02040503050406030204" pitchFamily="18" charset="0"/>
              </a:rPr>
              <a:t>nyone</a:t>
            </a:r>
            <a:endParaRPr lang="en-IN" sz="2000" b="1" dirty="0">
              <a:solidFill>
                <a:srgbClr val="FF0000"/>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 xmlns:a16="http://schemas.microsoft.com/office/drawing/2014/main" id="{F5C048DE-181A-CC8C-B2EF-88725CF9D91B}"/>
              </a:ext>
            </a:extLst>
          </p:cNvPr>
          <p:cNvSpPr txBox="1"/>
          <p:nvPr/>
        </p:nvSpPr>
        <p:spPr>
          <a:xfrm>
            <a:off x="6488263" y="1717482"/>
            <a:ext cx="2210463" cy="1815882"/>
          </a:xfrm>
          <a:prstGeom prst="rect">
            <a:avLst/>
          </a:prstGeom>
          <a:noFill/>
        </p:spPr>
        <p:txBody>
          <a:bodyPr wrap="square" rtlCol="0">
            <a:spAutoFit/>
          </a:bodyPr>
          <a:lstStyle/>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sym typeface="Proxima Nova"/>
              </a:rPr>
              <a:t>A</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 Application Layer</a:t>
            </a:r>
          </a:p>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sym typeface="Proxima Nova"/>
              </a:rPr>
              <a:t>P</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 Presentation Layer</a:t>
            </a:r>
          </a:p>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sym typeface="Proxima Nova"/>
              </a:rPr>
              <a:t>S</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 Session Layer	</a:t>
            </a:r>
          </a:p>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sym typeface="Proxima Nova"/>
              </a:rPr>
              <a:t>T </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Transport Layer</a:t>
            </a:r>
          </a:p>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sym typeface="Proxima Nova"/>
              </a:rPr>
              <a:t>N</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 Network Layer	</a:t>
            </a:r>
          </a:p>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 Data Link Layer</a:t>
            </a:r>
          </a:p>
          <a:p>
            <a:pPr marL="14288" lvl="2" algn="just"/>
            <a:r>
              <a:rPr lang="en-US" sz="1600" b="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P</a:t>
            </a:r>
            <a:r>
              <a:rPr lang="en-US" sz="1600" dirty="0">
                <a:solidFill>
                  <a:srgbClr val="0070C0"/>
                </a:solidFill>
                <a:latin typeface="Cambria" panose="02040503050406030204" pitchFamily="18" charset="0"/>
                <a:ea typeface="Cambria" panose="02040503050406030204" pitchFamily="18" charset="0"/>
                <a:cs typeface="Proxima Nova"/>
                <a:sym typeface="Proxima Nova"/>
              </a:rPr>
              <a:t> - Physical Layer</a:t>
            </a:r>
            <a:endParaRPr lang="en-US" sz="1400" dirty="0">
              <a:solidFill>
                <a:srgbClr val="0070C0"/>
              </a:solidFill>
              <a:latin typeface="Cambria" panose="02040503050406030204" pitchFamily="18" charset="0"/>
              <a:ea typeface="Cambria" panose="02040503050406030204" pitchFamily="18" charset="0"/>
              <a:cs typeface="Proxima Nova"/>
              <a:sym typeface="Proxima Nova"/>
            </a:endParaRPr>
          </a:p>
        </p:txBody>
      </p:sp>
    </p:spTree>
    <p:extLst>
      <p:ext uri="{BB962C8B-B14F-4D97-AF65-F5344CB8AC3E}">
        <p14:creationId xmlns="" xmlns:p14="http://schemas.microsoft.com/office/powerpoint/2010/main" val="7072218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15905" y="-4775"/>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OSI Model</a:t>
            </a:r>
          </a:p>
        </p:txBody>
      </p:sp>
      <p:pic>
        <p:nvPicPr>
          <p:cNvPr id="2" name="Picture 12">
            <a:extLst>
              <a:ext uri="{FF2B5EF4-FFF2-40B4-BE49-F238E27FC236}">
                <a16:creationId xmlns="" xmlns:a16="http://schemas.microsoft.com/office/drawing/2014/main" id="{8B0C4684-ED44-CF8A-9ADC-1984C0D1A49A}"/>
              </a:ext>
            </a:extLst>
          </p:cNvPr>
          <p:cNvPicPr>
            <a:picLocks noChangeAspect="1" noChangeArrowheads="1"/>
          </p:cNvPicPr>
          <p:nvPr/>
        </p:nvPicPr>
        <p:blipFill>
          <a:blip r:embed="rId6"/>
          <a:srcRect/>
          <a:stretch>
            <a:fillRect/>
          </a:stretch>
        </p:blipFill>
        <p:spPr bwMode="auto">
          <a:xfrm>
            <a:off x="1187332" y="592895"/>
            <a:ext cx="6941489" cy="4306324"/>
          </a:xfrm>
          <a:prstGeom prst="rect">
            <a:avLst/>
          </a:prstGeom>
          <a:noFill/>
          <a:ln w="9525">
            <a:noFill/>
            <a:miter lim="800000"/>
            <a:headEnd/>
            <a:tailEnd/>
          </a:ln>
        </p:spPr>
      </p:pic>
    </p:spTree>
    <p:extLst>
      <p:ext uri="{BB962C8B-B14F-4D97-AF65-F5344CB8AC3E}">
        <p14:creationId xmlns="" xmlns:p14="http://schemas.microsoft.com/office/powerpoint/2010/main" val="18600782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Application Layer</a:t>
            </a:r>
          </a:p>
        </p:txBody>
      </p:sp>
      <p:sp>
        <p:nvSpPr>
          <p:cNvPr id="71" name="Google Shape;71;p15"/>
          <p:cNvSpPr txBox="1"/>
          <p:nvPr/>
        </p:nvSpPr>
        <p:spPr>
          <a:xfrm>
            <a:off x="127221" y="685897"/>
            <a:ext cx="6221625" cy="4108787"/>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application layer is responsible for providing services to the user.</a:t>
            </a: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It provides user interfaces and other supporting services such as e-mail, remote file access, file transfer, sharing database etc...</a:t>
            </a: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Protocols: HTTP, HTTPS, FTP, SMTP</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Network virtual terminal: </a:t>
            </a:r>
            <a:r>
              <a:rPr lang="en-US" sz="1700" dirty="0">
                <a:solidFill>
                  <a:schemeClr val="tx1"/>
                </a:solidFill>
                <a:latin typeface="Cambria" panose="02040503050406030204" pitchFamily="18" charset="0"/>
                <a:ea typeface="Cambria" panose="02040503050406030204" pitchFamily="18" charset="0"/>
                <a:cs typeface="Proxima Nova"/>
                <a:sym typeface="Proxima Nova"/>
              </a:rPr>
              <a:t>It is a software version of physical terminal that allows a user to </a:t>
            </a:r>
            <a:r>
              <a:rPr lang="en-US" sz="1700" dirty="0" smtClean="0">
                <a:solidFill>
                  <a:schemeClr val="tx1"/>
                </a:solidFill>
                <a:latin typeface="Cambria" panose="02040503050406030204" pitchFamily="18" charset="0"/>
                <a:ea typeface="Cambria" panose="02040503050406030204" pitchFamily="18" charset="0"/>
                <a:cs typeface="Proxima Nova"/>
                <a:sym typeface="Proxima Nova"/>
              </a:rPr>
              <a:t>log </a:t>
            </a:r>
            <a:r>
              <a:rPr lang="en-US" sz="1700" dirty="0">
                <a:solidFill>
                  <a:schemeClr val="tx1"/>
                </a:solidFill>
                <a:latin typeface="Cambria" panose="02040503050406030204" pitchFamily="18" charset="0"/>
                <a:ea typeface="Cambria" panose="02040503050406030204" pitchFamily="18" charset="0"/>
                <a:cs typeface="Proxima Nova"/>
                <a:sym typeface="Proxima Nova"/>
              </a:rPr>
              <a:t>onto a remote host.  </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File Transfer, Access and Management (FTAM): </a:t>
            </a:r>
            <a:r>
              <a:rPr lang="en-US" sz="1700" dirty="0">
                <a:solidFill>
                  <a:schemeClr val="tx1"/>
                </a:solidFill>
                <a:latin typeface="Cambria" panose="02040503050406030204" pitchFamily="18" charset="0"/>
                <a:ea typeface="Cambria" panose="02040503050406030204" pitchFamily="18" charset="0"/>
                <a:cs typeface="Proxima Nova"/>
                <a:sym typeface="Proxima Nova"/>
              </a:rPr>
              <a:t>FTAM allows user to access files and remote hosts, to retrieve files and to manage files in remote computer. </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Mail Services: </a:t>
            </a:r>
            <a:r>
              <a:rPr lang="en-US" sz="1700" dirty="0">
                <a:solidFill>
                  <a:schemeClr val="tx1"/>
                </a:solidFill>
                <a:latin typeface="Cambria" panose="02040503050406030204" pitchFamily="18" charset="0"/>
                <a:ea typeface="Cambria" panose="02040503050406030204" pitchFamily="18" charset="0"/>
                <a:cs typeface="Proxima Nova"/>
                <a:sym typeface="Proxima Nova"/>
              </a:rPr>
              <a:t>E-mail forwarding, storage are the services under this category.</a:t>
            </a:r>
          </a:p>
        </p:txBody>
      </p:sp>
      <p:pic>
        <p:nvPicPr>
          <p:cNvPr id="2" name="Picture 2" descr="OSI Model Layers and its Functions | Electrical Academia">
            <a:extLst>
              <a:ext uri="{FF2B5EF4-FFF2-40B4-BE49-F238E27FC236}">
                <a16:creationId xmlns="" xmlns:a16="http://schemas.microsoft.com/office/drawing/2014/main" id="{25B544F9-4BC1-6441-5E93-B231A36C1E8E}"/>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13190" t="8759" r="8572" b="73516"/>
          <a:stretch/>
        </p:blipFill>
        <p:spPr bwMode="auto">
          <a:xfrm>
            <a:off x="6348846" y="685800"/>
            <a:ext cx="2795155" cy="7689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033222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Presentation Layer</a:t>
            </a:r>
          </a:p>
        </p:txBody>
      </p:sp>
      <p:sp>
        <p:nvSpPr>
          <p:cNvPr id="71" name="Google Shape;71;p15"/>
          <p:cNvSpPr txBox="1"/>
          <p:nvPr/>
        </p:nvSpPr>
        <p:spPr>
          <a:xfrm>
            <a:off x="127221" y="685897"/>
            <a:ext cx="6205714" cy="4124176"/>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This layer is concerned for data representation.</a:t>
            </a: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presentation layer deals with syntax and semantics of the </a:t>
            </a:r>
            <a:r>
              <a:rPr lang="en-US" sz="1700" dirty="0" smtClean="0">
                <a:solidFill>
                  <a:schemeClr val="tx1"/>
                </a:solidFill>
                <a:latin typeface="Cambria" panose="02040503050406030204" pitchFamily="18" charset="0"/>
                <a:ea typeface="Cambria" panose="02040503050406030204" pitchFamily="18" charset="0"/>
                <a:cs typeface="Proxima Nova"/>
                <a:sym typeface="Proxima Nova"/>
              </a:rPr>
              <a:t>information </a:t>
            </a:r>
            <a:r>
              <a:rPr lang="en-US" sz="1700" dirty="0">
                <a:solidFill>
                  <a:schemeClr val="tx1"/>
                </a:solidFill>
                <a:latin typeface="Cambria" panose="02040503050406030204" pitchFamily="18" charset="0"/>
                <a:ea typeface="Cambria" panose="02040503050406030204" pitchFamily="18" charset="0"/>
                <a:cs typeface="Proxima Nova"/>
                <a:sym typeface="Proxima Nova"/>
              </a:rPr>
              <a:t>being exchanged.</a:t>
            </a:r>
          </a:p>
          <a:p>
            <a:pPr marL="285750" lvl="2" indent="-200025" algn="just">
              <a:buFont typeface="Arial" panose="020B0604020202020204" pitchFamily="34" charset="0"/>
              <a:buChar char="•"/>
            </a:pPr>
            <a:r>
              <a:rPr lang="en-US" sz="1700" dirty="0" smtClean="0">
                <a:solidFill>
                  <a:schemeClr val="tx1"/>
                </a:solidFill>
                <a:latin typeface="Cambria" panose="02040503050406030204" pitchFamily="18" charset="0"/>
                <a:ea typeface="Cambria" panose="02040503050406030204" pitchFamily="18" charset="0"/>
                <a:cs typeface="Proxima Nova"/>
                <a:sym typeface="Proxima Nova"/>
              </a:rPr>
              <a:t>The presentation </a:t>
            </a:r>
            <a:r>
              <a:rPr lang="en-US" sz="1700" dirty="0">
                <a:solidFill>
                  <a:schemeClr val="tx1"/>
                </a:solidFill>
                <a:latin typeface="Cambria" panose="02040503050406030204" pitchFamily="18" charset="0"/>
                <a:ea typeface="Cambria" panose="02040503050406030204" pitchFamily="18" charset="0"/>
                <a:cs typeface="Proxima Nova"/>
                <a:sym typeface="Proxima Nova"/>
              </a:rPr>
              <a:t>layer is responsible for translation, compression, and encryption.</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Translation: </a:t>
            </a:r>
            <a:r>
              <a:rPr lang="en-US" sz="1700" dirty="0">
                <a:solidFill>
                  <a:schemeClr val="tx1"/>
                </a:solidFill>
                <a:latin typeface="Cambria" panose="02040503050406030204" pitchFamily="18" charset="0"/>
                <a:ea typeface="Cambria" panose="02040503050406030204" pitchFamily="18" charset="0"/>
                <a:cs typeface="Proxima Nova"/>
                <a:sym typeface="Proxima Nova"/>
              </a:rPr>
              <a:t>Different computers use different encoding systems. The presentation layer maintains interoperability between the two encoding system.  </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Encryption: </a:t>
            </a:r>
            <a:r>
              <a:rPr lang="en-US" sz="1700" dirty="0">
                <a:solidFill>
                  <a:schemeClr val="tx1"/>
                </a:solidFill>
                <a:latin typeface="Cambria" panose="02040503050406030204" pitchFamily="18" charset="0"/>
                <a:ea typeface="Cambria" panose="02040503050406030204" pitchFamily="18" charset="0"/>
                <a:cs typeface="Proxima Nova"/>
                <a:sym typeface="Proxima Nova"/>
              </a:rPr>
              <a:t>Encryption is transforming sender information to non-readable format while transmission. Decryption is reverse process.</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Compression: </a:t>
            </a:r>
            <a:r>
              <a:rPr lang="en-US" sz="1700" dirty="0">
                <a:solidFill>
                  <a:schemeClr val="tx1"/>
                </a:solidFill>
                <a:latin typeface="Cambria" panose="02040503050406030204" pitchFamily="18" charset="0"/>
                <a:ea typeface="Cambria" panose="02040503050406030204" pitchFamily="18" charset="0"/>
                <a:cs typeface="Proxima Nova"/>
                <a:sym typeface="Proxima Nova"/>
              </a:rPr>
              <a:t>Compression is a technique of reducing number of bits required to represent the data.</a:t>
            </a:r>
          </a:p>
        </p:txBody>
      </p:sp>
      <p:pic>
        <p:nvPicPr>
          <p:cNvPr id="3" name="Picture 2" descr="OSI Model Layers and its Functions | Electrical Academia">
            <a:extLst>
              <a:ext uri="{FF2B5EF4-FFF2-40B4-BE49-F238E27FC236}">
                <a16:creationId xmlns="" xmlns:a16="http://schemas.microsoft.com/office/drawing/2014/main" id="{7C9F6FFF-8033-45DC-31B7-277E63A25FF1}"/>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12745" t="8512" r="8573" b="61600"/>
          <a:stretch/>
        </p:blipFill>
        <p:spPr bwMode="auto">
          <a:xfrm>
            <a:off x="6332935" y="675085"/>
            <a:ext cx="2811065" cy="12965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23163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140035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What is Computer Network?</a:t>
            </a:r>
          </a:p>
          <a:p>
            <a:pPr marL="271463"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Two or more computer systems connected with each other is known as computer network.</a:t>
            </a:r>
          </a:p>
          <a:p>
            <a:pPr marL="271463" lvl="2" indent="-200025" algn="just">
              <a:buFont typeface="Arial" panose="020B0604020202020204" pitchFamily="34" charset="0"/>
              <a:buChar char="•"/>
            </a:pPr>
            <a:endParaRPr lang="en-US" sz="1100" dirty="0">
              <a:solidFill>
                <a:schemeClr val="tx1"/>
              </a:solidFill>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A computer network is a system that </a:t>
            </a:r>
            <a:r>
              <a:rPr lang="en-US" sz="16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connects two or more </a:t>
            </a:r>
            <a:r>
              <a:rPr lang="en-US" sz="1600" dirty="0">
                <a:solidFill>
                  <a:schemeClr val="tx1"/>
                </a:solidFill>
                <a:latin typeface="Cambria" panose="02040503050406030204" pitchFamily="18" charset="0"/>
                <a:ea typeface="Cambria" panose="02040503050406030204" pitchFamily="18" charset="0"/>
              </a:rPr>
              <a:t>computing devices for </a:t>
            </a:r>
            <a:r>
              <a:rPr lang="en-US" sz="16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transmitting and sharing information</a:t>
            </a:r>
            <a:r>
              <a:rPr lang="en-US" sz="1600" dirty="0" smtClean="0">
                <a:solidFill>
                  <a:schemeClr val="tx1"/>
                </a:solidFill>
                <a:latin typeface="Cambria" panose="02040503050406030204" pitchFamily="18" charset="0"/>
                <a:ea typeface="Cambria" panose="02040503050406030204" pitchFamily="18" charset="0"/>
              </a:rPr>
              <a:t>.</a:t>
            </a:r>
            <a:endParaRPr lang="en-US" sz="1600" dirty="0">
              <a:solidFill>
                <a:schemeClr val="tx1"/>
              </a:solidFill>
              <a:latin typeface="Cambria" panose="02040503050406030204" pitchFamily="18" charset="0"/>
              <a:ea typeface="Cambria" panose="02040503050406030204" pitchFamily="18" charset="0"/>
            </a:endParaRPr>
          </a:p>
        </p:txBody>
      </p:sp>
      <p:pic>
        <p:nvPicPr>
          <p:cNvPr id="5" name="Picture 2" descr="An Introduction to Network Switches - dummies">
            <a:extLst>
              <a:ext uri="{FF2B5EF4-FFF2-40B4-BE49-F238E27FC236}">
                <a16:creationId xmlns="" xmlns:a16="http://schemas.microsoft.com/office/drawing/2014/main" id="{109DCBF8-4523-C778-41BE-5A6FFCBC9A22}"/>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610944" y="3022578"/>
            <a:ext cx="4173491" cy="1634483"/>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descr="इंटरनेट और इंट्रानेट में अंतर | Computer Hindi Notes">
            <a:extLst>
              <a:ext uri="{FF2B5EF4-FFF2-40B4-BE49-F238E27FC236}">
                <a16:creationId xmlns="" xmlns:a16="http://schemas.microsoft.com/office/drawing/2014/main" id="{E694A8B9-855D-44D7-6B70-F8CB9424CBC4}"/>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27221" y="3011947"/>
            <a:ext cx="4442723" cy="164511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276446" y="4737238"/>
            <a:ext cx="4572000" cy="215444"/>
          </a:xfrm>
          <a:prstGeom prst="rect">
            <a:avLst/>
          </a:prstGeom>
        </p:spPr>
        <p:txBody>
          <a:bodyPr>
            <a:spAutoFit/>
          </a:bodyPr>
          <a:lstStyle/>
          <a:p>
            <a:r>
              <a:rPr lang="en-US" sz="800" b="1" dirty="0" err="1" smtClean="0">
                <a:latin typeface="Cambria" pitchFamily="18" charset="0"/>
                <a:ea typeface="Cambria" pitchFamily="18" charset="0"/>
              </a:rPr>
              <a:t>Src</a:t>
            </a:r>
            <a:r>
              <a:rPr lang="en-US" sz="800" b="1" dirty="0" smtClean="0">
                <a:latin typeface="Cambria" pitchFamily="18" charset="0"/>
                <a:ea typeface="Cambria" pitchFamily="18" charset="0"/>
              </a:rPr>
              <a:t>:</a:t>
            </a:r>
            <a:r>
              <a:rPr lang="en-US" sz="800" dirty="0" smtClean="0">
                <a:latin typeface="Cambria" pitchFamily="18" charset="0"/>
                <a:ea typeface="Cambria" pitchFamily="18" charset="0"/>
              </a:rPr>
              <a:t> https://www.windowtonews.com/news.php?id=166594&amp;cat_id=19</a:t>
            </a:r>
            <a:endParaRPr lang="en-US" sz="800" dirty="0">
              <a:latin typeface="Cambria" pitchFamily="18" charset="0"/>
              <a:ea typeface="Cambria" pitchFamily="18" charset="0"/>
            </a:endParaRPr>
          </a:p>
        </p:txBody>
      </p:sp>
      <p:sp>
        <p:nvSpPr>
          <p:cNvPr id="10" name="Rectangle 9"/>
          <p:cNvSpPr/>
          <p:nvPr/>
        </p:nvSpPr>
        <p:spPr>
          <a:xfrm>
            <a:off x="170120" y="1972153"/>
            <a:ext cx="8825024" cy="1077218"/>
          </a:xfrm>
          <a:prstGeom prst="rect">
            <a:avLst/>
          </a:prstGeom>
        </p:spPr>
        <p:txBody>
          <a:bodyPr wrap="square">
            <a:spAutoFit/>
          </a:bodyPr>
          <a:lstStyle/>
          <a:p>
            <a:pPr marL="271463" lvl="2" indent="-200025" algn="just">
              <a:buFont typeface="Arial" panose="020B0604020202020204" pitchFamily="34" charset="0"/>
              <a:buChar char="•"/>
            </a:pPr>
            <a:r>
              <a:rPr lang="en-US" sz="1600" b="1" dirty="0" smtClean="0">
                <a:solidFill>
                  <a:schemeClr val="tx1"/>
                </a:solidFill>
                <a:latin typeface="Cambria" panose="02040503050406030204" pitchFamily="18" charset="0"/>
                <a:ea typeface="Cambria" panose="02040503050406030204" pitchFamily="18" charset="0"/>
              </a:rPr>
              <a:t>Example: </a:t>
            </a:r>
          </a:p>
          <a:p>
            <a:pPr marL="620713" lvl="2" indent="-285750" algn="just">
              <a:lnSpc>
                <a:spcPct val="150000"/>
              </a:lnSpc>
              <a:buFont typeface="Wingdings" panose="05000000000000000000" pitchFamily="2" charset="2"/>
              <a:buChar char="ü"/>
            </a:pPr>
            <a:r>
              <a:rPr lang="en-US" sz="1600" b="1" dirty="0" smtClean="0">
                <a:solidFill>
                  <a:schemeClr val="tx1"/>
                </a:solidFill>
                <a:latin typeface="Cambria" panose="02040503050406030204" pitchFamily="18" charset="0"/>
                <a:ea typeface="Cambria" panose="02040503050406030204" pitchFamily="18" charset="0"/>
              </a:rPr>
              <a:t>Internet</a:t>
            </a:r>
            <a:r>
              <a:rPr lang="en-US" sz="1600" dirty="0" smtClean="0">
                <a:solidFill>
                  <a:schemeClr val="tx1"/>
                </a:solidFill>
                <a:latin typeface="Cambria" panose="02040503050406030204" pitchFamily="18" charset="0"/>
                <a:ea typeface="Cambria" panose="02040503050406030204" pitchFamily="18" charset="0"/>
              </a:rPr>
              <a:t>- </a:t>
            </a:r>
            <a:r>
              <a:rPr lang="en-US" sz="1600" i="1" dirty="0" smtClean="0">
                <a:solidFill>
                  <a:schemeClr val="tx1"/>
                </a:solidFill>
                <a:latin typeface="Cambria" panose="02040503050406030204" pitchFamily="18" charset="0"/>
                <a:ea typeface="Cambria" panose="02040503050406030204" pitchFamily="18" charset="0"/>
              </a:rPr>
              <a:t>a global network that connects millions of devices and computers worldwide. </a:t>
            </a:r>
          </a:p>
          <a:p>
            <a:pPr marL="620713" lvl="2" indent="-285750" algn="just">
              <a:lnSpc>
                <a:spcPct val="150000"/>
              </a:lnSpc>
              <a:buFont typeface="Wingdings" panose="05000000000000000000" pitchFamily="2" charset="2"/>
              <a:buChar char="ü"/>
            </a:pPr>
            <a:r>
              <a:rPr lang="en-US" sz="1600" b="1" dirty="0" smtClean="0">
                <a:solidFill>
                  <a:schemeClr val="tx1"/>
                </a:solidFill>
                <a:latin typeface="Cambria" panose="02040503050406030204" pitchFamily="18" charset="0"/>
                <a:ea typeface="Cambria" panose="02040503050406030204" pitchFamily="18" charset="0"/>
              </a:rPr>
              <a:t>Intranet</a:t>
            </a:r>
            <a:r>
              <a:rPr lang="en-US" sz="1600" dirty="0" smtClean="0">
                <a:solidFill>
                  <a:schemeClr val="tx1"/>
                </a:solidFill>
                <a:latin typeface="Cambria" panose="02040503050406030204" pitchFamily="18" charset="0"/>
                <a:ea typeface="Cambria" panose="02040503050406030204" pitchFamily="18" charset="0"/>
              </a:rPr>
              <a:t>- </a:t>
            </a:r>
            <a:r>
              <a:rPr lang="en-US" sz="1600" i="1" dirty="0" smtClean="0">
                <a:solidFill>
                  <a:schemeClr val="tx1"/>
                </a:solidFill>
                <a:latin typeface="Cambria" panose="02040503050406030204" pitchFamily="18" charset="0"/>
                <a:ea typeface="Cambria" panose="02040503050406030204" pitchFamily="18" charset="0"/>
              </a:rPr>
              <a:t>a private network that connects devices and computers within an organization.</a:t>
            </a:r>
          </a:p>
        </p:txBody>
      </p:sp>
    </p:spTree>
    <p:extLst>
      <p:ext uri="{BB962C8B-B14F-4D97-AF65-F5344CB8AC3E}">
        <p14:creationId xmlns="" xmlns:p14="http://schemas.microsoft.com/office/powerpoint/2010/main" val="16749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2000"/>
                                        <p:tgtEl>
                                          <p:spTgt spid="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xEl>
                                              <p:pRg st="1" end="1"/>
                                            </p:txEl>
                                          </p:spTgt>
                                        </p:tgtEl>
                                        <p:attrNameLst>
                                          <p:attrName>style.visibility</p:attrName>
                                        </p:attrNameLst>
                                      </p:cBhvr>
                                      <p:to>
                                        <p:strVal val="visible"/>
                                      </p:to>
                                    </p:set>
                                    <p:animEffect transition="in" filter="fade">
                                      <p:cBhvr>
                                        <p:cTn id="10" dur="2000"/>
                                        <p:tgtEl>
                                          <p:spTgt spid="7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animEffect transition="in" filter="fade">
                                      <p:cBhvr>
                                        <p:cTn id="13" dur="2000"/>
                                        <p:tgtEl>
                                          <p:spTgt spid="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2000"/>
                                        <p:tgtEl>
                                          <p:spTgt spid="10">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2000"/>
                                        <p:tgtEl>
                                          <p:spTgt spid="10">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20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20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allAtOnce"/>
      <p:bldP spid="9" grpId="0" build="allAtOnce"/>
      <p:bldP spid="10" grpId="0" build="allAtOnce"/>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Session Layer</a:t>
            </a:r>
          </a:p>
        </p:txBody>
      </p:sp>
      <p:pic>
        <p:nvPicPr>
          <p:cNvPr id="2" name="Picture 2" descr="OSI Model Layers and its Functions | Electrical Academia">
            <a:extLst>
              <a:ext uri="{FF2B5EF4-FFF2-40B4-BE49-F238E27FC236}">
                <a16:creationId xmlns="" xmlns:a16="http://schemas.microsoft.com/office/drawing/2014/main" id="{69B0D07C-8B18-296B-BD5B-3BCD7DB4D416}"/>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12899" t="8017" r="8573" b="49804"/>
          <a:stretch/>
        </p:blipFill>
        <p:spPr bwMode="auto">
          <a:xfrm>
            <a:off x="6338455" y="653653"/>
            <a:ext cx="2805545" cy="182977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8B827725-B9AE-1C80-A3AE-78E76CA8988A}"/>
              </a:ext>
            </a:extLst>
          </p:cNvPr>
          <p:cNvSpPr txBox="1"/>
          <p:nvPr/>
        </p:nvSpPr>
        <p:spPr>
          <a:xfrm>
            <a:off x="127221" y="685897"/>
            <a:ext cx="6205714" cy="3600955"/>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session layer is responsible for dialog control and synchronization.</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This layer is network dialog controller – establishes, maintains, synchronizes the interaction among computers.</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Dialog Control: </a:t>
            </a:r>
            <a:r>
              <a:rPr lang="en-US" sz="1700" dirty="0">
                <a:solidFill>
                  <a:schemeClr val="tx1"/>
                </a:solidFill>
                <a:latin typeface="Cambria" panose="02040503050406030204" pitchFamily="18" charset="0"/>
                <a:ea typeface="Cambria" panose="02040503050406030204" pitchFamily="18" charset="0"/>
                <a:cs typeface="Proxima Nova"/>
                <a:sym typeface="Proxima Nova"/>
              </a:rPr>
              <a:t>Communication between two process take place in either half duplex or full-duplex mode. The session layer manages dialog control for this communication. </a:t>
            </a:r>
          </a:p>
          <a:p>
            <a:pPr marL="285750" lvl="2" indent="-200025" algn="just">
              <a:buFont typeface="Arial" panose="020B0604020202020204" pitchFamily="34" charset="0"/>
              <a:buChar char="•"/>
            </a:pPr>
            <a:endPar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Synchronization: </a:t>
            </a:r>
            <a:r>
              <a:rPr lang="en-US" sz="1700" dirty="0">
                <a:solidFill>
                  <a:schemeClr val="tx1"/>
                </a:solidFill>
                <a:latin typeface="Cambria" panose="02040503050406030204" pitchFamily="18" charset="0"/>
                <a:ea typeface="Cambria" panose="02040503050406030204" pitchFamily="18" charset="0"/>
                <a:cs typeface="Proxima Nova"/>
                <a:sym typeface="Proxima Nova"/>
              </a:rPr>
              <a:t>Session layer adds synchronization points into stream of data.</a:t>
            </a:r>
          </a:p>
        </p:txBody>
      </p:sp>
    </p:spTree>
    <p:extLst>
      <p:ext uri="{BB962C8B-B14F-4D97-AF65-F5344CB8AC3E}">
        <p14:creationId xmlns="" xmlns:p14="http://schemas.microsoft.com/office/powerpoint/2010/main" val="15657134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Transport Layer</a:t>
            </a:r>
          </a:p>
        </p:txBody>
      </p:sp>
      <p:pic>
        <p:nvPicPr>
          <p:cNvPr id="3" name="Picture 2" descr="OSI Model Layers and its Functions | Electrical Academia">
            <a:extLst>
              <a:ext uri="{FF2B5EF4-FFF2-40B4-BE49-F238E27FC236}">
                <a16:creationId xmlns="" xmlns:a16="http://schemas.microsoft.com/office/drawing/2014/main" id="{B3080E05-EECC-0022-193E-FF06424FEA58}"/>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3301" t="8677" r="8573" b="38381"/>
          <a:stretch/>
        </p:blipFill>
        <p:spPr bwMode="auto">
          <a:xfrm>
            <a:off x="5995555" y="682228"/>
            <a:ext cx="3148445" cy="229671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82DC14EF-2444-BA52-63E1-63DCED989879}"/>
              </a:ext>
            </a:extLst>
          </p:cNvPr>
          <p:cNvSpPr txBox="1"/>
          <p:nvPr/>
        </p:nvSpPr>
        <p:spPr>
          <a:xfrm>
            <a:off x="127221" y="685897"/>
            <a:ext cx="5868334" cy="3323957"/>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transport layer is responsible for the delivery of a message from one process to another.</a:t>
            </a:r>
          </a:p>
          <a:p>
            <a:pPr marL="285750" lvl="2" indent="-200025" algn="just">
              <a:buFont typeface="Arial" panose="020B0604020202020204" pitchFamily="34" charset="0"/>
              <a:buChar char="•"/>
            </a:pPr>
            <a:r>
              <a:rPr lang="en-IN" sz="1700" dirty="0">
                <a:latin typeface="Times New Roman" pitchFamily="18" charset="0"/>
                <a:cs typeface="Times New Roman" pitchFamily="18" charset="0"/>
              </a:rPr>
              <a:t>Transport layer ensures that the whole message arrives intact and in order with error control and process control. </a:t>
            </a:r>
          </a:p>
          <a:p>
            <a:pPr marL="285750" lvl="2" indent="-200025" algn="just">
              <a:buFont typeface="Arial" panose="020B0604020202020204" pitchFamily="34" charset="0"/>
              <a:buChar char="•"/>
            </a:pPr>
            <a:r>
              <a:rPr lang="en-IN" sz="1700" dirty="0">
                <a:latin typeface="Times New Roman" pitchFamily="18" charset="0"/>
                <a:cs typeface="Times New Roman" pitchFamily="18" charset="0"/>
              </a:rPr>
              <a:t>Data in the transport layer is known as segments.</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Port addressing: </a:t>
            </a:r>
            <a:r>
              <a:rPr lang="en-US" sz="1700" dirty="0">
                <a:solidFill>
                  <a:schemeClr val="tx1"/>
                </a:solidFill>
                <a:latin typeface="Cambria" panose="02040503050406030204" pitchFamily="18" charset="0"/>
                <a:ea typeface="Cambria" panose="02040503050406030204" pitchFamily="18" charset="0"/>
                <a:cs typeface="Proxima Nova"/>
                <a:sym typeface="Proxima Nova"/>
              </a:rPr>
              <a:t>Computer performs several operations </a:t>
            </a:r>
            <a:r>
              <a:rPr lang="en-US" sz="1700" dirty="0" smtClean="0">
                <a:solidFill>
                  <a:schemeClr val="tx1"/>
                </a:solidFill>
                <a:latin typeface="Cambria" panose="02040503050406030204" pitchFamily="18" charset="0"/>
                <a:ea typeface="Cambria" panose="02040503050406030204" pitchFamily="18" charset="0"/>
                <a:cs typeface="Proxima Nova"/>
                <a:sym typeface="Proxima Nova"/>
              </a:rPr>
              <a:t>simultaneously. Process-to-process </a:t>
            </a:r>
            <a:r>
              <a:rPr lang="en-US" sz="1700" dirty="0">
                <a:solidFill>
                  <a:schemeClr val="tx1"/>
                </a:solidFill>
                <a:latin typeface="Cambria" panose="02040503050406030204" pitchFamily="18" charset="0"/>
                <a:ea typeface="Cambria" panose="02040503050406030204" pitchFamily="18" charset="0"/>
                <a:cs typeface="Proxima Nova"/>
                <a:sym typeface="Proxima Nova"/>
              </a:rPr>
              <a:t>delivery means specific process of one computer must be delivered to specific process on other computer. The transport layer header therefore include port address. </a:t>
            </a:r>
          </a:p>
        </p:txBody>
      </p:sp>
    </p:spTree>
    <p:extLst>
      <p:ext uri="{BB962C8B-B14F-4D97-AF65-F5344CB8AC3E}">
        <p14:creationId xmlns="" xmlns:p14="http://schemas.microsoft.com/office/powerpoint/2010/main" val="3195308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Transport Layer</a:t>
            </a:r>
          </a:p>
        </p:txBody>
      </p:sp>
      <p:pic>
        <p:nvPicPr>
          <p:cNvPr id="3" name="Picture 2" descr="OSI Model Layers and its Functions | Electrical Academia">
            <a:extLst>
              <a:ext uri="{FF2B5EF4-FFF2-40B4-BE49-F238E27FC236}">
                <a16:creationId xmlns="" xmlns:a16="http://schemas.microsoft.com/office/drawing/2014/main" id="{B3080E05-EECC-0022-193E-FF06424FEA58}"/>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3301" t="8677" r="8573" b="38381"/>
          <a:stretch/>
        </p:blipFill>
        <p:spPr bwMode="auto">
          <a:xfrm>
            <a:off x="5995555" y="682228"/>
            <a:ext cx="3148445" cy="229671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82DC14EF-2444-BA52-63E1-63DCED989879}"/>
              </a:ext>
            </a:extLst>
          </p:cNvPr>
          <p:cNvSpPr txBox="1"/>
          <p:nvPr/>
        </p:nvSpPr>
        <p:spPr>
          <a:xfrm>
            <a:off x="127221" y="685897"/>
            <a:ext cx="5868334" cy="437039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Segmentation and reassembly: </a:t>
            </a:r>
            <a:r>
              <a:rPr lang="en-US" sz="1700" dirty="0">
                <a:solidFill>
                  <a:schemeClr val="tx1"/>
                </a:solidFill>
                <a:latin typeface="Cambria" panose="02040503050406030204" pitchFamily="18" charset="0"/>
                <a:ea typeface="Cambria" panose="02040503050406030204" pitchFamily="18" charset="0"/>
                <a:cs typeface="Proxima Nova"/>
                <a:sym typeface="Proxima Nova"/>
              </a:rPr>
              <a:t>A message is divided into a segments, each segment contains a sequence number which enables transport layer to reassemble at destination.</a:t>
            </a:r>
            <a:endPar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endPar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Connection Control: </a:t>
            </a:r>
            <a:r>
              <a:rPr lang="en-US" sz="1700" dirty="0">
                <a:solidFill>
                  <a:schemeClr val="tx1"/>
                </a:solidFill>
                <a:latin typeface="Cambria" panose="02040503050406030204" pitchFamily="18" charset="0"/>
                <a:ea typeface="Cambria" panose="02040503050406030204" pitchFamily="18" charset="0"/>
                <a:cs typeface="Proxima Nova"/>
                <a:sym typeface="Proxima Nova"/>
              </a:rPr>
              <a:t>Transport layer performs connectionless or connection oriented services with the destination machine.</a:t>
            </a:r>
          </a:p>
          <a:p>
            <a:pPr marL="285750" lvl="2" indent="-200025" algn="just">
              <a:buFont typeface="Arial" panose="020B0604020202020204" pitchFamily="34" charset="0"/>
              <a:buChar char="•"/>
            </a:pPr>
            <a:endPar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Flow Control: </a:t>
            </a:r>
            <a:r>
              <a:rPr lang="en-US" sz="1700" dirty="0">
                <a:solidFill>
                  <a:schemeClr val="tx1"/>
                </a:solidFill>
                <a:latin typeface="Cambria" panose="02040503050406030204" pitchFamily="18" charset="0"/>
                <a:ea typeface="Cambria" panose="02040503050406030204" pitchFamily="18" charset="0"/>
                <a:cs typeface="Proxima Nova"/>
                <a:sym typeface="Proxima Nova"/>
              </a:rPr>
              <a:t>Transport layer performs end-to-end flow control while data link layer performs it across the link.</a:t>
            </a:r>
          </a:p>
          <a:p>
            <a:pPr marL="285750" lvl="2" indent="-200025" algn="just">
              <a:buFont typeface="Arial" panose="020B0604020202020204" pitchFamily="34" charset="0"/>
              <a:buChar char="•"/>
            </a:pPr>
            <a:endPar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Error Control: </a:t>
            </a:r>
            <a:r>
              <a:rPr lang="en-US" sz="1700" dirty="0">
                <a:solidFill>
                  <a:schemeClr val="tx1"/>
                </a:solidFill>
                <a:latin typeface="Cambria" panose="02040503050406030204" pitchFamily="18" charset="0"/>
                <a:ea typeface="Cambria" panose="02040503050406030204" pitchFamily="18" charset="0"/>
                <a:cs typeface="Proxima Nova"/>
                <a:sym typeface="Proxima Nova"/>
              </a:rPr>
              <a:t>Error control at this layer is performed on end-to-end basis rather than across the link. The transport layer ensures error free transmission.</a:t>
            </a:r>
          </a:p>
        </p:txBody>
      </p:sp>
    </p:spTree>
    <p:extLst>
      <p:ext uri="{BB962C8B-B14F-4D97-AF65-F5344CB8AC3E}">
        <p14:creationId xmlns="" xmlns:p14="http://schemas.microsoft.com/office/powerpoint/2010/main" val="39525298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Layer</a:t>
            </a:r>
          </a:p>
        </p:txBody>
      </p:sp>
      <p:pic>
        <p:nvPicPr>
          <p:cNvPr id="2" name="Picture 2" descr="OSI Model Layers and its Functions | Electrical Academia">
            <a:extLst>
              <a:ext uri="{FF2B5EF4-FFF2-40B4-BE49-F238E27FC236}">
                <a16:creationId xmlns="" xmlns:a16="http://schemas.microsoft.com/office/drawing/2014/main" id="{CD39DEB5-4F4B-3830-9B46-4C849B7828AD}"/>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12445" t="8759" r="8573" b="26772"/>
          <a:stretch/>
        </p:blipFill>
        <p:spPr bwMode="auto">
          <a:xfrm>
            <a:off x="6322219" y="685800"/>
            <a:ext cx="2821781" cy="279677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A57C222D-F283-233E-9A89-DBC01CD1E27F}"/>
              </a:ext>
            </a:extLst>
          </p:cNvPr>
          <p:cNvSpPr txBox="1"/>
          <p:nvPr/>
        </p:nvSpPr>
        <p:spPr>
          <a:xfrm>
            <a:off x="127221" y="685897"/>
            <a:ext cx="6205714" cy="4385786"/>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network layer is responsible for the delivery of packets from the source to destination.</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Network layer provides host to host delivery. Data in the network layer is known as packets.</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Logical Addressing: </a:t>
            </a:r>
            <a:r>
              <a:rPr lang="en-US" sz="1700" dirty="0">
                <a:solidFill>
                  <a:schemeClr val="tx1"/>
                </a:solidFill>
                <a:latin typeface="Cambria" panose="02040503050406030204" pitchFamily="18" charset="0"/>
                <a:ea typeface="Cambria" panose="02040503050406030204" pitchFamily="18" charset="0"/>
                <a:cs typeface="Proxima Nova"/>
                <a:sym typeface="Proxima Nova"/>
              </a:rPr>
              <a:t>DLL implements physical addressing. When a packet passes network boundary. An addressing system is needed to distinguish source and destination, network layer performs these function. The network layer adds a header to the packet of upper layer includes the logical addresses of sender and receiver. </a:t>
            </a:r>
          </a:p>
          <a:p>
            <a:pPr marL="285750" lvl="2" indent="-200025" algn="just">
              <a:buFont typeface="Arial" panose="020B0604020202020204" pitchFamily="34" charset="0"/>
              <a:buChar char="•"/>
            </a:pPr>
            <a:endPar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Routing: </a:t>
            </a:r>
            <a:r>
              <a:rPr lang="en-US" sz="1700" dirty="0">
                <a:solidFill>
                  <a:schemeClr val="tx1"/>
                </a:solidFill>
                <a:latin typeface="Cambria" panose="02040503050406030204" pitchFamily="18" charset="0"/>
                <a:ea typeface="Cambria" panose="02040503050406030204" pitchFamily="18" charset="0"/>
                <a:cs typeface="Proxima Nova"/>
                <a:sym typeface="Proxima Nova"/>
              </a:rPr>
              <a:t>Network layer route or switch the packets to its final destination in an internetwork. </a:t>
            </a:r>
          </a:p>
        </p:txBody>
      </p:sp>
    </p:spTree>
    <p:extLst>
      <p:ext uri="{BB962C8B-B14F-4D97-AF65-F5344CB8AC3E}">
        <p14:creationId xmlns="" xmlns:p14="http://schemas.microsoft.com/office/powerpoint/2010/main" val="39856775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Data Link Layer</a:t>
            </a:r>
          </a:p>
        </p:txBody>
      </p:sp>
      <p:pic>
        <p:nvPicPr>
          <p:cNvPr id="2" name="Picture 2" descr="OSI Model Layers and its Functions | Electrical Academia">
            <a:extLst>
              <a:ext uri="{FF2B5EF4-FFF2-40B4-BE49-F238E27FC236}">
                <a16:creationId xmlns="" xmlns:a16="http://schemas.microsoft.com/office/drawing/2014/main" id="{A4200C89-2719-562F-7149-FA40FD490F6D}"/>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12899" t="8759" r="8573" b="14833"/>
          <a:stretch/>
        </p:blipFill>
        <p:spPr bwMode="auto">
          <a:xfrm>
            <a:off x="6338455" y="685800"/>
            <a:ext cx="2805545" cy="33147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0A7A5EED-579B-3710-1652-E9133D9E8D42}"/>
              </a:ext>
            </a:extLst>
          </p:cNvPr>
          <p:cNvSpPr txBox="1"/>
          <p:nvPr/>
        </p:nvSpPr>
        <p:spPr>
          <a:xfrm>
            <a:off x="127221" y="685897"/>
            <a:ext cx="6205714" cy="3831788"/>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data link layer is responsible for transmitting frames from one node to the next.</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It transforms the physical layer to a reliable link making it an error free link to upper layer.</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Data link layer is divided into two sub layers:</a:t>
            </a:r>
          </a:p>
          <a:p>
            <a:pPr marL="541338" lvl="2"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LLC (Logical Link Control - Upper Layer)</a:t>
            </a:r>
          </a:p>
          <a:p>
            <a:pPr marL="541338" lvl="2" indent="-285750" algn="just">
              <a:buFont typeface="Wingdings" panose="05000000000000000000" pitchFamily="2" charset="2"/>
              <a:buChar char="ü"/>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MAC (Media Access Control - Lower Layer)</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LLC</a:t>
            </a:r>
            <a:r>
              <a:rPr lang="en-US" sz="1700" dirty="0">
                <a:solidFill>
                  <a:schemeClr val="tx1"/>
                </a:solidFill>
                <a:latin typeface="Cambria" panose="02040503050406030204" pitchFamily="18" charset="0"/>
                <a:ea typeface="Cambria" panose="02040503050406030204" pitchFamily="18" charset="0"/>
                <a:cs typeface="Proxima Nova"/>
                <a:sym typeface="Proxima Nova"/>
              </a:rPr>
              <a:t> is responsible for Flow control, Error Control, Access Control.</a:t>
            </a:r>
          </a:p>
          <a:p>
            <a:pPr marL="285750" lvl="2" indent="-285750"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7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MAC</a:t>
            </a:r>
            <a:r>
              <a:rPr lang="en-US" sz="1700" dirty="0">
                <a:solidFill>
                  <a:schemeClr val="tx1"/>
                </a:solidFill>
                <a:latin typeface="Cambria" panose="02040503050406030204" pitchFamily="18" charset="0"/>
                <a:ea typeface="Cambria" panose="02040503050406030204" pitchFamily="18" charset="0"/>
                <a:cs typeface="Proxima Nova"/>
                <a:sym typeface="Proxima Nova"/>
              </a:rPr>
              <a:t> is responsible for Physical addressing.</a:t>
            </a:r>
          </a:p>
        </p:txBody>
      </p:sp>
    </p:spTree>
    <p:extLst>
      <p:ext uri="{BB962C8B-B14F-4D97-AF65-F5344CB8AC3E}">
        <p14:creationId xmlns="" xmlns:p14="http://schemas.microsoft.com/office/powerpoint/2010/main" val="18847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Data Link Layer</a:t>
            </a:r>
          </a:p>
        </p:txBody>
      </p:sp>
      <p:pic>
        <p:nvPicPr>
          <p:cNvPr id="2" name="Picture 2" descr="OSI Model Layers and its Functions | Electrical Academia">
            <a:extLst>
              <a:ext uri="{FF2B5EF4-FFF2-40B4-BE49-F238E27FC236}">
                <a16:creationId xmlns="" xmlns:a16="http://schemas.microsoft.com/office/drawing/2014/main" id="{A4200C89-2719-562F-7149-FA40FD490F6D}"/>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12899" t="8759" r="8573" b="14833"/>
          <a:stretch/>
        </p:blipFill>
        <p:spPr bwMode="auto">
          <a:xfrm>
            <a:off x="6338455" y="685800"/>
            <a:ext cx="2805545" cy="33147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0A7A5EED-579B-3710-1652-E9133D9E8D42}"/>
              </a:ext>
            </a:extLst>
          </p:cNvPr>
          <p:cNvSpPr txBox="1"/>
          <p:nvPr/>
        </p:nvSpPr>
        <p:spPr>
          <a:xfrm>
            <a:off x="127221" y="685897"/>
            <a:ext cx="6205714" cy="437039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5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Framing: </a:t>
            </a:r>
            <a:r>
              <a:rPr lang="en-US" sz="1500" dirty="0">
                <a:solidFill>
                  <a:schemeClr val="tx1"/>
                </a:solidFill>
                <a:latin typeface="Cambria" panose="02040503050406030204" pitchFamily="18" charset="0"/>
                <a:ea typeface="Cambria" panose="02040503050406030204" pitchFamily="18" charset="0"/>
                <a:cs typeface="Proxima Nova"/>
                <a:sym typeface="Proxima Nova"/>
              </a:rPr>
              <a:t>The frames received from network layer is divided into manageable data units called frames. </a:t>
            </a:r>
          </a:p>
          <a:p>
            <a:pPr marL="285750" lvl="2" indent="-200025"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5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Physical Addressing: </a:t>
            </a:r>
            <a:r>
              <a:rPr lang="en-US" sz="1500" dirty="0">
                <a:solidFill>
                  <a:schemeClr val="tx1"/>
                </a:solidFill>
                <a:latin typeface="Cambria" panose="02040503050406030204" pitchFamily="18" charset="0"/>
                <a:ea typeface="Cambria" panose="02040503050406030204" pitchFamily="18" charset="0"/>
                <a:cs typeface="Proxima Nova"/>
                <a:sym typeface="Proxima Nova"/>
              </a:rPr>
              <a:t>When frames are to be sent to different LANs, the data link layer adds a header to the frame to define sender to receiver.</a:t>
            </a:r>
          </a:p>
          <a:p>
            <a:pPr marL="285750" lvl="2" indent="-200025"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5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Flow Control: </a:t>
            </a:r>
            <a:r>
              <a:rPr lang="en-US" sz="1500" dirty="0">
                <a:solidFill>
                  <a:schemeClr val="tx1"/>
                </a:solidFill>
                <a:latin typeface="Cambria" panose="02040503050406030204" pitchFamily="18" charset="0"/>
                <a:ea typeface="Cambria" panose="02040503050406030204" pitchFamily="18" charset="0"/>
                <a:cs typeface="Proxima Nova"/>
                <a:sym typeface="Proxima Nova"/>
              </a:rPr>
              <a:t>When the rate of the data transmitted and rate of data reception by receiver is not same, some data may be lost. So, this layer manages data flow.</a:t>
            </a:r>
          </a:p>
          <a:p>
            <a:pPr marL="285750" lvl="2" indent="-200025"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5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Error Control: </a:t>
            </a:r>
            <a:r>
              <a:rPr lang="en-US" sz="1500" dirty="0">
                <a:solidFill>
                  <a:schemeClr val="tx1"/>
                </a:solidFill>
                <a:latin typeface="Cambria" panose="02040503050406030204" pitchFamily="18" charset="0"/>
                <a:ea typeface="Cambria" panose="02040503050406030204" pitchFamily="18" charset="0"/>
                <a:cs typeface="Proxima Nova"/>
                <a:sym typeface="Proxima Nova"/>
              </a:rPr>
              <a:t>Data link layer incorporates reliability to the physical layer by adding mechanism to detect and retransmit damaged or lost frames.</a:t>
            </a:r>
          </a:p>
          <a:p>
            <a:pPr marL="285750" lvl="2" indent="-200025"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5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Access Control: </a:t>
            </a:r>
            <a:r>
              <a:rPr lang="en-US" sz="1500" dirty="0">
                <a:solidFill>
                  <a:schemeClr val="tx1"/>
                </a:solidFill>
                <a:latin typeface="Cambria" panose="02040503050406030204" pitchFamily="18" charset="0"/>
                <a:ea typeface="Cambria" panose="02040503050406030204" pitchFamily="18" charset="0"/>
                <a:cs typeface="Proxima Nova"/>
                <a:sym typeface="Proxima Nova"/>
              </a:rPr>
              <a:t>When multiple devices are connected to same link, the data link layer determines which device has control over link.</a:t>
            </a:r>
          </a:p>
        </p:txBody>
      </p:sp>
    </p:spTree>
    <p:extLst>
      <p:ext uri="{BB962C8B-B14F-4D97-AF65-F5344CB8AC3E}">
        <p14:creationId xmlns="" xmlns:p14="http://schemas.microsoft.com/office/powerpoint/2010/main" val="21174689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Physical Layer</a:t>
            </a:r>
          </a:p>
        </p:txBody>
      </p:sp>
      <p:pic>
        <p:nvPicPr>
          <p:cNvPr id="2" name="Picture 2" descr="OSI Model Layers and its Functions | Electrical Academia">
            <a:extLst>
              <a:ext uri="{FF2B5EF4-FFF2-40B4-BE49-F238E27FC236}">
                <a16:creationId xmlns="" xmlns:a16="http://schemas.microsoft.com/office/drawing/2014/main" id="{5336D407-7A0A-FE74-35B4-AFA54D593760}"/>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3301" t="8759" r="8573" b="2857"/>
          <a:stretch/>
        </p:blipFill>
        <p:spPr bwMode="auto">
          <a:xfrm>
            <a:off x="5995555" y="685800"/>
            <a:ext cx="3148445" cy="383424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AD5A6FFC-9BC1-7C37-D46C-023BADED0B73}"/>
              </a:ext>
            </a:extLst>
          </p:cNvPr>
          <p:cNvSpPr txBox="1"/>
          <p:nvPr/>
        </p:nvSpPr>
        <p:spPr>
          <a:xfrm>
            <a:off x="127221" y="685897"/>
            <a:ext cx="5868334" cy="3323957"/>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Physical layer is the lowest layer of the OSI model.</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The physical layer is responsible for transmit individual bits from one hop (node) to the next.</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Carries the bit stream over a physical media.</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Physical layer co-ordinates the function required to transmit a bit stream over a communication channel.</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It deals with electrical and mechanical specifications of interface and transmission media.</a:t>
            </a:r>
          </a:p>
        </p:txBody>
      </p:sp>
    </p:spTree>
    <p:extLst>
      <p:ext uri="{BB962C8B-B14F-4D97-AF65-F5344CB8AC3E}">
        <p14:creationId xmlns="" xmlns:p14="http://schemas.microsoft.com/office/powerpoint/2010/main" val="37779288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Physical Layer</a:t>
            </a:r>
          </a:p>
        </p:txBody>
      </p:sp>
      <p:pic>
        <p:nvPicPr>
          <p:cNvPr id="2" name="Picture 2" descr="OSI Model Layers and its Functions | Electrical Academia">
            <a:extLst>
              <a:ext uri="{FF2B5EF4-FFF2-40B4-BE49-F238E27FC236}">
                <a16:creationId xmlns="" xmlns:a16="http://schemas.microsoft.com/office/drawing/2014/main" id="{5336D407-7A0A-FE74-35B4-AFA54D593760}"/>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3301" t="8759" r="8573" b="2857"/>
          <a:stretch/>
        </p:blipFill>
        <p:spPr bwMode="auto">
          <a:xfrm>
            <a:off x="5995555" y="685800"/>
            <a:ext cx="3148445" cy="383424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Google Shape;71;p15">
            <a:extLst>
              <a:ext uri="{FF2B5EF4-FFF2-40B4-BE49-F238E27FC236}">
                <a16:creationId xmlns="" xmlns:a16="http://schemas.microsoft.com/office/drawing/2014/main" id="{AD5A6FFC-9BC1-7C37-D46C-023BADED0B73}"/>
              </a:ext>
            </a:extLst>
          </p:cNvPr>
          <p:cNvSpPr txBox="1"/>
          <p:nvPr/>
        </p:nvSpPr>
        <p:spPr>
          <a:xfrm>
            <a:off x="127221" y="685897"/>
            <a:ext cx="5868334" cy="280073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Functionality:</a:t>
            </a: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Representation of bits: </a:t>
            </a:r>
            <a:r>
              <a:rPr lang="en-US" sz="1700" dirty="0">
                <a:solidFill>
                  <a:schemeClr val="tx1"/>
                </a:solidFill>
                <a:latin typeface="Cambria" panose="02040503050406030204" pitchFamily="18" charset="0"/>
                <a:ea typeface="Cambria" panose="02040503050406030204" pitchFamily="18" charset="0"/>
                <a:cs typeface="Proxima Nova"/>
                <a:sym typeface="Proxima Nova"/>
              </a:rPr>
              <a:t>Physical layer encodes the bit stream into electrical or optical signal.</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Data rate: </a:t>
            </a:r>
            <a:r>
              <a:rPr lang="en-US" sz="1700" dirty="0">
                <a:solidFill>
                  <a:schemeClr val="tx1"/>
                </a:solidFill>
                <a:latin typeface="Cambria" panose="02040503050406030204" pitchFamily="18" charset="0"/>
                <a:ea typeface="Cambria" panose="02040503050406030204" pitchFamily="18" charset="0"/>
                <a:cs typeface="Proxima Nova"/>
                <a:sym typeface="Proxima Nova"/>
              </a:rPr>
              <a:t>The physical layer defines the duration of a bit which is called as data rate or transmission rate.</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Synchronization of bits: </a:t>
            </a:r>
            <a:r>
              <a:rPr lang="en-US" sz="1700" dirty="0">
                <a:solidFill>
                  <a:schemeClr val="tx1"/>
                </a:solidFill>
                <a:latin typeface="Cambria" panose="02040503050406030204" pitchFamily="18" charset="0"/>
                <a:ea typeface="Cambria" panose="02040503050406030204" pitchFamily="18" charset="0"/>
                <a:cs typeface="Proxima Nova"/>
                <a:sym typeface="Proxima Nova"/>
              </a:rPr>
              <a:t>The transmission rate and receiving rate must be same. This is done by </a:t>
            </a:r>
            <a:r>
              <a:rPr lang="en-US" sz="1700" dirty="0" smtClean="0">
                <a:solidFill>
                  <a:schemeClr val="tx1"/>
                </a:solidFill>
                <a:latin typeface="Cambria" panose="02040503050406030204" pitchFamily="18" charset="0"/>
                <a:ea typeface="Cambria" panose="02040503050406030204" pitchFamily="18" charset="0"/>
                <a:cs typeface="Proxima Nova"/>
                <a:sym typeface="Proxima Nova"/>
              </a:rPr>
              <a:t>synchronizing </a:t>
            </a:r>
            <a:r>
              <a:rPr lang="en-US" sz="1700" dirty="0">
                <a:solidFill>
                  <a:schemeClr val="tx1"/>
                </a:solidFill>
                <a:latin typeface="Cambria" panose="02040503050406030204" pitchFamily="18" charset="0"/>
                <a:ea typeface="Cambria" panose="02040503050406030204" pitchFamily="18" charset="0"/>
                <a:cs typeface="Proxima Nova"/>
                <a:sym typeface="Proxima Nova"/>
              </a:rPr>
              <a:t>clocks at sender and receiver.</a:t>
            </a:r>
          </a:p>
        </p:txBody>
      </p:sp>
    </p:spTree>
    <p:extLst>
      <p:ext uri="{BB962C8B-B14F-4D97-AF65-F5344CB8AC3E}">
        <p14:creationId xmlns="" xmlns:p14="http://schemas.microsoft.com/office/powerpoint/2010/main" val="11628742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82DCCB-1907-4C55-B860-C87D9522B8FD}"/>
              </a:ext>
            </a:extLst>
          </p:cNvPr>
          <p:cNvSpPr>
            <a:spLocks noGrp="1"/>
          </p:cNvSpPr>
          <p:nvPr>
            <p:ph type="title"/>
          </p:nvPr>
        </p:nvSpPr>
        <p:spPr>
          <a:xfrm>
            <a:off x="0" y="1"/>
            <a:ext cx="9144000" cy="508882"/>
          </a:xfrm>
        </p:spPr>
        <p:txBody>
          <a:bodyPr>
            <a:noAutofit/>
          </a:bodyPr>
          <a:lstStyle/>
          <a:p>
            <a:pPr algn="ctr"/>
            <a:r>
              <a:rPr lang="en-US" sz="2700" b="1" i="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of OSI Reference Model</a:t>
            </a:r>
            <a:endParaRPr lang="en-IN" sz="2700" b="1" i="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F75C87A-7AE6-45FB-ABCB-80C335F579C0}"/>
              </a:ext>
            </a:extLst>
          </p:cNvPr>
          <p:cNvSpPr>
            <a:spLocks noGrp="1"/>
          </p:cNvSpPr>
          <p:nvPr>
            <p:ph idx="1"/>
          </p:nvPr>
        </p:nvSpPr>
        <p:spPr/>
        <p:txBody>
          <a:bodyPr/>
          <a:lstStyle/>
          <a:p>
            <a:endParaRPr lang="en-IN"/>
          </a:p>
        </p:txBody>
      </p:sp>
      <p:pic>
        <p:nvPicPr>
          <p:cNvPr id="4" name="Picture 2" descr="What is the OSI Model5 min read">
            <a:extLst>
              <a:ext uri="{FF2B5EF4-FFF2-40B4-BE49-F238E27FC236}">
                <a16:creationId xmlns="" xmlns:a16="http://schemas.microsoft.com/office/drawing/2014/main" id="{6A26144A-BB8E-4CF5-9F93-11109BC7DA71}"/>
              </a:ext>
            </a:extLst>
          </p:cNvPr>
          <p:cNvPicPr>
            <a:picLocks noChangeAspect="1" noChangeArrowheads="1"/>
          </p:cNvPicPr>
          <p:nvPr/>
        </p:nvPicPr>
        <p:blipFill rotWithShape="1">
          <a:blip r:embed="rId2"/>
          <a:srcRect l="2728" t="3434" r="2728" b="3232"/>
          <a:stretch/>
        </p:blipFill>
        <p:spPr bwMode="auto">
          <a:xfrm>
            <a:off x="103909" y="574625"/>
            <a:ext cx="8946573" cy="4546578"/>
          </a:xfrm>
          <a:prstGeom prst="rect">
            <a:avLst/>
          </a:prstGeom>
          <a:noFill/>
        </p:spPr>
      </p:pic>
    </p:spTree>
    <p:extLst>
      <p:ext uri="{BB962C8B-B14F-4D97-AF65-F5344CB8AC3E}">
        <p14:creationId xmlns="" xmlns:p14="http://schemas.microsoft.com/office/powerpoint/2010/main" val="18565972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5172" y="880252"/>
            <a:ext cx="6289482"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TCP/IP Model</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1031383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441656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chemeClr val="tx1"/>
                </a:solidFill>
                <a:latin typeface="Cambria" panose="02040503050406030204" pitchFamily="18" charset="0"/>
                <a:ea typeface="Cambria" panose="02040503050406030204" pitchFamily="18" charset="0"/>
                <a:cs typeface="Proxima Nova"/>
                <a:sym typeface="Proxima Nova"/>
              </a:rPr>
              <a:t>What is Internet?</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internet is a type of world-wide computer network.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Internet is a “network of networks”.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Internet is consist of academic, business and government networks, which carry various information and services.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global communication </a:t>
            </a:r>
            <a:r>
              <a:rPr lang="en-US" sz="1700" dirty="0">
                <a:latin typeface="Cambria" panose="02040503050406030204" pitchFamily="18" charset="0"/>
                <a:ea typeface="Cambria" panose="02040503050406030204" pitchFamily="18" charset="0"/>
              </a:rPr>
              <a:t>accessed through the web.</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Internet deals with </a:t>
            </a:r>
            <a:r>
              <a:rPr lang="en-US" sz="17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protocols</a:t>
            </a:r>
            <a:r>
              <a:rPr lang="en-US" sz="1700" dirty="0">
                <a:latin typeface="Cambria" panose="02040503050406030204" pitchFamily="18" charset="0"/>
                <a:ea typeface="Cambria" panose="02040503050406030204" pitchFamily="18" charset="0"/>
              </a:rPr>
              <a:t> and </a:t>
            </a:r>
            <a:r>
              <a:rPr lang="en-US" sz="17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standards</a:t>
            </a:r>
            <a:r>
              <a:rPr lang="en-US" sz="1700" dirty="0">
                <a:latin typeface="Cambria" panose="02040503050406030204" pitchFamily="18" charset="0"/>
                <a:ea typeface="Cambria" panose="02040503050406030204" pitchFamily="18" charset="0"/>
              </a:rPr>
              <a:t>.</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Example: </a:t>
            </a:r>
          </a:p>
          <a:p>
            <a:pPr marL="620713"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E-mail</a:t>
            </a:r>
          </a:p>
          <a:p>
            <a:pPr marL="620713"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Web access and services</a:t>
            </a:r>
          </a:p>
          <a:p>
            <a:pPr marL="620713"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file transfer </a:t>
            </a:r>
          </a:p>
        </p:txBody>
      </p:sp>
    </p:spTree>
    <p:extLst>
      <p:ext uri="{BB962C8B-B14F-4D97-AF65-F5344CB8AC3E}">
        <p14:creationId xmlns="" xmlns:p14="http://schemas.microsoft.com/office/powerpoint/2010/main" val="10691890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TCP/IP Model</a:t>
            </a:r>
          </a:p>
        </p:txBody>
      </p:sp>
      <p:sp>
        <p:nvSpPr>
          <p:cNvPr id="71" name="Google Shape;71;p15"/>
          <p:cNvSpPr txBox="1"/>
          <p:nvPr/>
        </p:nvSpPr>
        <p:spPr>
          <a:xfrm>
            <a:off x="127221" y="685897"/>
            <a:ext cx="8900542" cy="3662511"/>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internet architecture, which is also sometimes called the TCP/IP </a:t>
            </a:r>
            <a:r>
              <a:rPr lang="en-US" sz="1800" dirty="0" smtClean="0">
                <a:solidFill>
                  <a:schemeClr val="tx1"/>
                </a:solidFill>
                <a:latin typeface="Cambria" panose="02040503050406030204" pitchFamily="18" charset="0"/>
                <a:ea typeface="Cambria" panose="02040503050406030204" pitchFamily="18" charset="0"/>
                <a:cs typeface="Proxima Nova"/>
                <a:sym typeface="Proxima Nova"/>
              </a:rPr>
              <a:t>architecture because of  </a:t>
            </a:r>
            <a:r>
              <a:rPr lang="en-US" sz="1800" dirty="0">
                <a:solidFill>
                  <a:schemeClr val="tx1"/>
                </a:solidFill>
                <a:latin typeface="Cambria" panose="02040503050406030204" pitchFamily="18" charset="0"/>
                <a:ea typeface="Cambria" panose="02040503050406030204" pitchFamily="18" charset="0"/>
                <a:cs typeface="Proxima Nova"/>
                <a:sym typeface="Proxima Nova"/>
              </a:rPr>
              <a:t>its two main protocols.</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stands for Transmission Control Protocol/Internet Protocol</a:t>
            </a:r>
            <a:r>
              <a:rPr lang="en-US" sz="1800" dirty="0" smtClean="0">
                <a:solidFill>
                  <a:schemeClr val="tx1"/>
                </a:solidFill>
                <a:latin typeface="Cambria" panose="02040503050406030204" pitchFamily="18" charset="0"/>
                <a:ea typeface="Cambria" panose="02040503050406030204" pitchFamily="18" charset="0"/>
                <a:cs typeface="Proxima Nova"/>
                <a:sym typeface="Proxima Nova"/>
              </a:rPr>
              <a:t>.</a:t>
            </a:r>
          </a:p>
          <a:p>
            <a:pPr marL="285750" lvl="2" indent="-200025" algn="just">
              <a:buFont typeface="Arial" panose="020B0604020202020204" pitchFamily="34" charset="0"/>
              <a:buChar char="•"/>
            </a:pPr>
            <a:endParaRPr lang="en-US" sz="1800" dirty="0" smtClean="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smtClean="0">
                <a:solidFill>
                  <a:schemeClr val="tx1"/>
                </a:solidFill>
                <a:latin typeface="Cambria" panose="02040503050406030204" pitchFamily="18" charset="0"/>
                <a:ea typeface="Cambria" panose="02040503050406030204" pitchFamily="18" charset="0"/>
                <a:cs typeface="Proxima Nova"/>
                <a:sym typeface="Proxima Nova"/>
              </a:rPr>
              <a:t>TCP/IP was designed and developed by the Department of Defense (</a:t>
            </a:r>
            <a:r>
              <a:rPr lang="en-US" sz="1800" dirty="0" err="1" smtClean="0">
                <a:solidFill>
                  <a:schemeClr val="tx1"/>
                </a:solidFill>
                <a:latin typeface="Cambria" panose="02040503050406030204" pitchFamily="18" charset="0"/>
                <a:ea typeface="Cambria" panose="02040503050406030204" pitchFamily="18" charset="0"/>
                <a:cs typeface="Proxima Nova"/>
                <a:sym typeface="Proxima Nova"/>
              </a:rPr>
              <a:t>DoD</a:t>
            </a:r>
            <a:r>
              <a:rPr lang="en-US" sz="1800" dirty="0" smtClean="0">
                <a:solidFill>
                  <a:schemeClr val="tx1"/>
                </a:solidFill>
                <a:latin typeface="Cambria" panose="02040503050406030204" pitchFamily="18" charset="0"/>
                <a:ea typeface="Cambria" panose="02040503050406030204" pitchFamily="18" charset="0"/>
                <a:cs typeface="Proxima Nova"/>
                <a:sym typeface="Proxima Nova"/>
              </a:rPr>
              <a:t>) in the 1960s and is based on standard protocols.</a:t>
            </a: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TCP/IP is four layer system. </a:t>
            </a:r>
          </a:p>
          <a:p>
            <a:pPr marL="715963"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Application layer</a:t>
            </a:r>
          </a:p>
          <a:p>
            <a:pPr marL="715963"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Transport layer</a:t>
            </a:r>
          </a:p>
          <a:p>
            <a:pPr marL="715963"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Internet layer</a:t>
            </a:r>
          </a:p>
          <a:p>
            <a:pPr marL="715963" lvl="2" indent="-342900" algn="just">
              <a:buFont typeface="+mj-lt"/>
              <a:buAutoNum type="arabicPeriod"/>
            </a:pPr>
            <a:r>
              <a:rPr lang="en-US" sz="1600" dirty="0">
                <a:solidFill>
                  <a:schemeClr val="tx1"/>
                </a:solidFill>
                <a:latin typeface="Cambria" panose="02040503050406030204" pitchFamily="18" charset="0"/>
                <a:ea typeface="Cambria" panose="02040503050406030204" pitchFamily="18" charset="0"/>
                <a:cs typeface="Proxima Nova"/>
                <a:sym typeface="Proxima Nova"/>
              </a:rPr>
              <a:t>Host to network layer (Link Layer/Network Interface)</a:t>
            </a:r>
          </a:p>
        </p:txBody>
      </p:sp>
    </p:spTree>
    <p:extLst>
      <p:ext uri="{BB962C8B-B14F-4D97-AF65-F5344CB8AC3E}">
        <p14:creationId xmlns="" xmlns:p14="http://schemas.microsoft.com/office/powerpoint/2010/main" val="37529301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TCP/IP Model</a:t>
            </a:r>
          </a:p>
        </p:txBody>
      </p:sp>
      <p:sp>
        <p:nvSpPr>
          <p:cNvPr id="71" name="Google Shape;71;p15"/>
          <p:cNvSpPr txBox="1"/>
          <p:nvPr/>
        </p:nvSpPr>
        <p:spPr>
          <a:xfrm>
            <a:off x="127221" y="685897"/>
            <a:ext cx="3299791" cy="3785621"/>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Host to network interface layer is called as physical and data-link layer in OSI model.</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Internet layer is called network layer in OSI model.</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application layer in TCP/IP model is combination of application, presentation and session layer of OSI model.</a:t>
            </a:r>
          </a:p>
        </p:txBody>
      </p:sp>
      <p:pic>
        <p:nvPicPr>
          <p:cNvPr id="2" name="Picture 2">
            <a:extLst>
              <a:ext uri="{FF2B5EF4-FFF2-40B4-BE49-F238E27FC236}">
                <a16:creationId xmlns="" xmlns:a16="http://schemas.microsoft.com/office/drawing/2014/main" id="{4B375548-E61C-1FDB-7F51-ED5023F3A268}"/>
              </a:ext>
            </a:extLst>
          </p:cNvPr>
          <p:cNvPicPr>
            <a:picLocks noChangeAspect="1" noChangeArrowheads="1"/>
          </p:cNvPicPr>
          <p:nvPr/>
        </p:nvPicPr>
        <p:blipFill>
          <a:blip r:embed="rId6"/>
          <a:srcRect/>
          <a:stretch>
            <a:fillRect/>
          </a:stretch>
        </p:blipFill>
        <p:spPr bwMode="auto">
          <a:xfrm>
            <a:off x="3435468" y="779251"/>
            <a:ext cx="5473189" cy="3201175"/>
          </a:xfrm>
          <a:prstGeom prst="rect">
            <a:avLst/>
          </a:prstGeom>
          <a:noFill/>
          <a:ln w="9525">
            <a:noFill/>
            <a:miter lim="800000"/>
            <a:headEnd/>
            <a:tailEnd/>
          </a:ln>
        </p:spPr>
      </p:pic>
    </p:spTree>
    <p:extLst>
      <p:ext uri="{BB962C8B-B14F-4D97-AF65-F5344CB8AC3E}">
        <p14:creationId xmlns="" xmlns:p14="http://schemas.microsoft.com/office/powerpoint/2010/main" val="16798353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Application Layer</a:t>
            </a:r>
          </a:p>
        </p:txBody>
      </p:sp>
      <p:sp>
        <p:nvSpPr>
          <p:cNvPr id="71" name="Google Shape;71;p15"/>
          <p:cNvSpPr txBox="1"/>
          <p:nvPr/>
        </p:nvSpPr>
        <p:spPr>
          <a:xfrm>
            <a:off x="127221" y="685897"/>
            <a:ext cx="8900542" cy="3785621"/>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Application layer includes all process and services that use transport layer to deliver data.</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The most widely known application protocols are: TELNET, File Transfer Protocol (FTP), Simple Mail Transfer Protocol (SMTP) and Simple Network Management Protocol (SNMP). </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smtClean="0">
                <a:solidFill>
                  <a:schemeClr val="tx1"/>
                </a:solidFill>
                <a:latin typeface="Cambria" panose="02040503050406030204" pitchFamily="18" charset="0"/>
                <a:ea typeface="Cambria" panose="02040503050406030204" pitchFamily="18" charset="0"/>
                <a:cs typeface="Proxima Nova"/>
                <a:sym typeface="Proxima Nova"/>
              </a:rPr>
              <a:t>TELNET </a:t>
            </a:r>
            <a:r>
              <a:rPr lang="en-US" sz="1800" dirty="0">
                <a:solidFill>
                  <a:schemeClr val="tx1"/>
                </a:solidFill>
                <a:latin typeface="Cambria" panose="02040503050406030204" pitchFamily="18" charset="0"/>
                <a:ea typeface="Cambria" panose="02040503050406030204" pitchFamily="18" charset="0"/>
                <a:cs typeface="Proxima Nova"/>
                <a:sym typeface="Proxima Nova"/>
              </a:rPr>
              <a:t>is the Network Terminal Protocol, which provides remote login over the network.</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FTP is used for interactive file transfer.</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SMTP delivers the electronic mail. </a:t>
            </a:r>
          </a:p>
        </p:txBody>
      </p:sp>
    </p:spTree>
    <p:extLst>
      <p:ext uri="{BB962C8B-B14F-4D97-AF65-F5344CB8AC3E}">
        <p14:creationId xmlns="" xmlns:p14="http://schemas.microsoft.com/office/powerpoint/2010/main" val="12364062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Transport Layer</a:t>
            </a:r>
          </a:p>
        </p:txBody>
      </p:sp>
      <p:sp>
        <p:nvSpPr>
          <p:cNvPr id="71" name="Google Shape;71;p15"/>
          <p:cNvSpPr txBox="1"/>
          <p:nvPr/>
        </p:nvSpPr>
        <p:spPr>
          <a:xfrm>
            <a:off x="127221" y="685897"/>
            <a:ext cx="8900542" cy="4370397"/>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Application program sends data to the transport layer protocols TCP and UDP.</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An application is designed to choose either TCP or UDP based in the service it needs.</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Transport layer provides </a:t>
            </a:r>
            <a:r>
              <a:rPr lang="en-US" sz="1700" b="1" dirty="0">
                <a:solidFill>
                  <a:schemeClr val="tx1"/>
                </a:solidFill>
                <a:latin typeface="Cambria" panose="02040503050406030204" pitchFamily="18" charset="0"/>
                <a:ea typeface="Cambria" panose="02040503050406030204" pitchFamily="18" charset="0"/>
                <a:cs typeface="Proxima Nova"/>
                <a:sym typeface="Proxima Nova"/>
              </a:rPr>
              <a:t>process to process </a:t>
            </a:r>
            <a:r>
              <a:rPr lang="en-US" sz="1700" dirty="0">
                <a:solidFill>
                  <a:schemeClr val="tx1"/>
                </a:solidFill>
                <a:latin typeface="Cambria" panose="02040503050406030204" pitchFamily="18" charset="0"/>
                <a:ea typeface="Cambria" panose="02040503050406030204" pitchFamily="18" charset="0"/>
                <a:cs typeface="Proxima Nova"/>
                <a:sym typeface="Proxima Nova"/>
              </a:rPr>
              <a:t>delivery in the network.</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TCP is reliable and connection oriented protocol. It delivers data without error from one PC to another PC.</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It converts incoming bytes into discrete message. At the receiver side TCP reassembles the received data or massage into  bytes format.</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TCP also handles flow control.</a:t>
            </a:r>
          </a:p>
          <a:p>
            <a:pPr marL="285750" lvl="2" indent="-200025" algn="just">
              <a:buFont typeface="Arial" panose="020B0604020202020204" pitchFamily="34" charset="0"/>
              <a:buChar char="•"/>
            </a:pP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700" dirty="0">
                <a:solidFill>
                  <a:schemeClr val="tx1"/>
                </a:solidFill>
                <a:latin typeface="Cambria" panose="02040503050406030204" pitchFamily="18" charset="0"/>
                <a:ea typeface="Cambria" panose="02040503050406030204" pitchFamily="18" charset="0"/>
                <a:cs typeface="Proxima Nova"/>
                <a:sym typeface="Proxima Nova"/>
              </a:rPr>
              <a:t>UDP is a connection less protocol. Sometimes this type of protocol is used for fast delivery. UDP cannot handle flow control or error checking.</a:t>
            </a:r>
          </a:p>
        </p:txBody>
      </p:sp>
    </p:spTree>
    <p:extLst>
      <p:ext uri="{BB962C8B-B14F-4D97-AF65-F5344CB8AC3E}">
        <p14:creationId xmlns="" xmlns:p14="http://schemas.microsoft.com/office/powerpoint/2010/main" val="13153165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Internet Layer</a:t>
            </a:r>
          </a:p>
        </p:txBody>
      </p:sp>
      <p:sp>
        <p:nvSpPr>
          <p:cNvPr id="71" name="Google Shape;71;p15"/>
          <p:cNvSpPr txBox="1"/>
          <p:nvPr/>
        </p:nvSpPr>
        <p:spPr>
          <a:xfrm>
            <a:off x="23858" y="614338"/>
            <a:ext cx="9008824" cy="3847177"/>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internet layer protocol (IP, ARP, ICMP) handle </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machine to machine </a:t>
            </a:r>
            <a:r>
              <a:rPr lang="en-US" sz="1600" dirty="0">
                <a:solidFill>
                  <a:schemeClr val="tx1"/>
                </a:solidFill>
                <a:latin typeface="Cambria" panose="02040503050406030204" pitchFamily="18" charset="0"/>
                <a:ea typeface="Cambria" panose="02040503050406030204" pitchFamily="18" charset="0"/>
                <a:cs typeface="Proxima Nova"/>
                <a:sym typeface="Proxima Nova"/>
              </a:rPr>
              <a:t>communication.</a:t>
            </a:r>
          </a:p>
          <a:p>
            <a:pPr marL="285750" lvl="2" indent="-20002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layer protocols moves data from one host to another; even if the host are on different networks.</a:t>
            </a:r>
          </a:p>
          <a:p>
            <a:pPr marL="285750" lvl="2" indent="-20002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primary protocol used to move data is the Internet protocol (IP), which provides the following </a:t>
            </a:r>
            <a:r>
              <a:rPr lang="en-US" sz="1600" dirty="0" smtClean="0">
                <a:solidFill>
                  <a:schemeClr val="tx1"/>
                </a:solidFill>
                <a:latin typeface="Cambria" panose="02040503050406030204" pitchFamily="18" charset="0"/>
                <a:ea typeface="Cambria" panose="02040503050406030204" pitchFamily="18" charset="0"/>
                <a:cs typeface="Proxima Nova"/>
                <a:sym typeface="Proxima Nova"/>
              </a:rPr>
              <a:t>service.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803275" lvl="2" indent="-285750" algn="just">
              <a:buFont typeface="Wingdings" panose="05000000000000000000" pitchFamily="2" charset="2"/>
              <a:buChar char="ü"/>
            </a:pPr>
            <a:r>
              <a:rPr lang="en-US" dirty="0">
                <a:solidFill>
                  <a:schemeClr val="tx1"/>
                </a:solidFill>
                <a:latin typeface="Cambria" panose="02040503050406030204" pitchFamily="18" charset="0"/>
                <a:ea typeface="Cambria" panose="02040503050406030204" pitchFamily="18" charset="0"/>
                <a:cs typeface="Proxima Nova"/>
                <a:sym typeface="Proxima Nova"/>
              </a:rPr>
              <a:t>Addressing: Determining the route to deliver data to the destination host.</a:t>
            </a:r>
          </a:p>
          <a:p>
            <a:pPr marL="285750" lvl="2" indent="-20002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provides connection less method of delivering data from one host to another.</a:t>
            </a:r>
          </a:p>
          <a:p>
            <a:pPr marL="285750" lvl="2" indent="-20002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does not guarantee delivery and does not provide sequencing of datagram.</a:t>
            </a:r>
          </a:p>
          <a:p>
            <a:pPr marL="285750" lvl="2" indent="-20002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attaches a header to datagram that includes source address and the destination address, both are unique internet addresses. </a:t>
            </a:r>
          </a:p>
        </p:txBody>
      </p:sp>
    </p:spTree>
    <p:extLst>
      <p:ext uri="{BB962C8B-B14F-4D97-AF65-F5344CB8AC3E}">
        <p14:creationId xmlns="" xmlns:p14="http://schemas.microsoft.com/office/powerpoint/2010/main" val="42407160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Host to network Layer</a:t>
            </a:r>
          </a:p>
        </p:txBody>
      </p:sp>
      <p:sp>
        <p:nvSpPr>
          <p:cNvPr id="71" name="Google Shape;71;p15"/>
          <p:cNvSpPr txBox="1"/>
          <p:nvPr/>
        </p:nvSpPr>
        <p:spPr>
          <a:xfrm>
            <a:off x="23858" y="614338"/>
            <a:ext cx="9008824" cy="2954625"/>
          </a:xfrm>
          <a:prstGeom prst="rect">
            <a:avLst/>
          </a:prstGeom>
          <a:noFill/>
          <a:ln>
            <a:noFill/>
          </a:ln>
        </p:spPr>
        <p:txBody>
          <a:bodyPr spcFirstLastPara="1" wrap="square" lIns="91425" tIns="91425" rIns="91425" bIns="91425" anchor="t" anchorCtr="0">
            <a:spAutoFit/>
          </a:bodyPr>
          <a:lstStyle/>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This layer is also called as link layer or network interface layer.</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This layer is same as physical and data link layer of OSI model.</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Host to Network layer cannot define any protocol.</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is responsible for accepting and transmitting IP datagram.</a:t>
            </a:r>
          </a:p>
          <a:p>
            <a:pPr marL="285750" lvl="2" indent="-200025"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00025"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It transmits individual bits from one hop (node) to the next. Carries the bit stream over a physical media.</a:t>
            </a:r>
          </a:p>
        </p:txBody>
      </p:sp>
    </p:spTree>
    <p:extLst>
      <p:ext uri="{BB962C8B-B14F-4D97-AF65-F5344CB8AC3E}">
        <p14:creationId xmlns="" xmlns:p14="http://schemas.microsoft.com/office/powerpoint/2010/main" val="11834998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Difference between OSI and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TCP/IP </a:t>
            </a:r>
            <a:r>
              <a:rPr lang="en-US" sz="2300" dirty="0">
                <a:solidFill>
                  <a:srgbClr val="00A4B6"/>
                </a:solidFill>
                <a:latin typeface="Cambria" panose="02040503050406030204" pitchFamily="18" charset="0"/>
                <a:ea typeface="Cambria" panose="02040503050406030204" pitchFamily="18" charset="0"/>
                <a:cs typeface="Proxima Nova"/>
                <a:sym typeface="Proxima Nova"/>
              </a:rPr>
              <a:t>Model</a:t>
            </a:r>
          </a:p>
        </p:txBody>
      </p:sp>
      <p:graphicFrame>
        <p:nvGraphicFramePr>
          <p:cNvPr id="3" name="Table 7">
            <a:extLst>
              <a:ext uri="{FF2B5EF4-FFF2-40B4-BE49-F238E27FC236}">
                <a16:creationId xmlns="" xmlns:a16="http://schemas.microsoft.com/office/drawing/2014/main" id="{1EAF6EEB-6AD9-1401-BFDF-5B673EE653DF}"/>
              </a:ext>
            </a:extLst>
          </p:cNvPr>
          <p:cNvGraphicFramePr>
            <a:graphicFrameLocks noGrp="1"/>
          </p:cNvGraphicFramePr>
          <p:nvPr>
            <p:extLst>
              <p:ext uri="{D42A27DB-BD31-4B8C-83A1-F6EECF244321}">
                <p14:modId xmlns="" xmlns:p14="http://schemas.microsoft.com/office/powerpoint/2010/main" val="3111752113"/>
              </p:ext>
            </p:extLst>
          </p:nvPr>
        </p:nvGraphicFramePr>
        <p:xfrm>
          <a:off x="97529" y="759324"/>
          <a:ext cx="8941492" cy="4117885"/>
        </p:xfrm>
        <a:graphic>
          <a:graphicData uri="http://schemas.openxmlformats.org/drawingml/2006/table">
            <a:tbl>
              <a:tblPr firstRow="1" bandRow="1">
                <a:tableStyleId>{073A0DAA-6AF3-43AB-8588-CEC1D06C72B9}</a:tableStyleId>
              </a:tblPr>
              <a:tblGrid>
                <a:gridCol w="1905649">
                  <a:extLst>
                    <a:ext uri="{9D8B030D-6E8A-4147-A177-3AD203B41FA5}">
                      <a16:colId xmlns="" xmlns:a16="http://schemas.microsoft.com/office/drawing/2014/main" val="2229945690"/>
                    </a:ext>
                  </a:extLst>
                </a:gridCol>
                <a:gridCol w="3447823">
                  <a:extLst>
                    <a:ext uri="{9D8B030D-6E8A-4147-A177-3AD203B41FA5}">
                      <a16:colId xmlns="" xmlns:a16="http://schemas.microsoft.com/office/drawing/2014/main" val="3084223927"/>
                    </a:ext>
                  </a:extLst>
                </a:gridCol>
                <a:gridCol w="3588020">
                  <a:extLst>
                    <a:ext uri="{9D8B030D-6E8A-4147-A177-3AD203B41FA5}">
                      <a16:colId xmlns="" xmlns:a16="http://schemas.microsoft.com/office/drawing/2014/main" val="182935140"/>
                    </a:ext>
                  </a:extLst>
                </a:gridCol>
              </a:tblGrid>
              <a:tr h="361708">
                <a:tc>
                  <a:txBody>
                    <a:bodyPr/>
                    <a:lstStyle/>
                    <a:p>
                      <a:pPr algn="ctr"/>
                      <a:r>
                        <a:rPr lang="en-US" sz="1400" dirty="0">
                          <a:latin typeface="Cambria" panose="02040503050406030204" pitchFamily="18" charset="0"/>
                          <a:ea typeface="Cambria" panose="02040503050406030204" pitchFamily="18" charset="0"/>
                          <a:cs typeface="Times New Roman" panose="02020603050405020304" pitchFamily="18" charset="0"/>
                        </a:rPr>
                        <a:t>Parameters</a:t>
                      </a:r>
                      <a:endParaRPr lang="en-IN" sz="14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sz="1400" dirty="0">
                          <a:latin typeface="Cambria" panose="02040503050406030204" pitchFamily="18" charset="0"/>
                          <a:ea typeface="Cambria" panose="02040503050406030204" pitchFamily="18" charset="0"/>
                          <a:cs typeface="Times New Roman" panose="02020603050405020304" pitchFamily="18" charset="0"/>
                        </a:rPr>
                        <a:t>OSI Model</a:t>
                      </a:r>
                      <a:endParaRPr lang="en-IN" sz="14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sz="1400" dirty="0">
                          <a:latin typeface="Cambria" panose="02040503050406030204" pitchFamily="18" charset="0"/>
                          <a:ea typeface="Cambria" panose="02040503050406030204" pitchFamily="18" charset="0"/>
                          <a:cs typeface="Times New Roman" panose="02020603050405020304" pitchFamily="18" charset="0"/>
                        </a:rPr>
                        <a:t>TCP/IP Model</a:t>
                      </a:r>
                      <a:endParaRPr lang="en-IN" sz="1400"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 xmlns:a16="http://schemas.microsoft.com/office/drawing/2014/main" val="2493887527"/>
                  </a:ext>
                </a:extLst>
              </a:tr>
              <a:tr h="422964">
                <a:tc>
                  <a:txBody>
                    <a:bodyPr/>
                    <a:lstStyle/>
                    <a:p>
                      <a:pPr marL="0" algn="l" defTabSz="914400" rtl="0" eaLnBrk="1" latinLnBrk="0" hangingPunct="1"/>
                      <a:r>
                        <a:rPr lang="en-IN" sz="1600" b="1" kern="1200" dirty="0">
                          <a:solidFill>
                            <a:schemeClr val="dk1"/>
                          </a:solidFill>
                          <a:latin typeface="Cambria" panose="02040503050406030204" pitchFamily="18" charset="0"/>
                          <a:ea typeface="Cambria" panose="02040503050406030204" pitchFamily="18" charset="0"/>
                          <a:cs typeface="Times New Roman" panose="02020603050405020304" pitchFamily="18" charset="0"/>
                        </a:rPr>
                        <a:t>No. of Layers</a:t>
                      </a: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There are 7 layers.</a:t>
                      </a:r>
                    </a:p>
                  </a:txBody>
                  <a:tcPr/>
                </a:tc>
                <a:tc>
                  <a:txBody>
                    <a:bodyPr/>
                    <a:lstStyle/>
                    <a:p>
                      <a:pPr algn="just"/>
                      <a:r>
                        <a:rPr lang="en-IN" sz="1600" baseline="0" dirty="0">
                          <a:latin typeface="Cambria" panose="02040503050406030204" pitchFamily="18" charset="0"/>
                          <a:ea typeface="Cambria" panose="02040503050406030204" pitchFamily="18" charset="0"/>
                          <a:cs typeface="Times New Roman" pitchFamily="18" charset="0"/>
                        </a:rPr>
                        <a:t>There are 4 layers.</a:t>
                      </a:r>
                      <a:endParaRPr lang="en-IN" sz="1600" dirty="0">
                        <a:latin typeface="Cambria" panose="02040503050406030204" pitchFamily="18" charset="0"/>
                        <a:ea typeface="Cambria" panose="02040503050406030204" pitchFamily="18" charset="0"/>
                        <a:cs typeface="Times New Roman" pitchFamily="18" charset="0"/>
                      </a:endParaRPr>
                    </a:p>
                  </a:txBody>
                  <a:tcPr/>
                </a:tc>
                <a:extLst>
                  <a:ext uri="{0D108BD9-81ED-4DB2-BD59-A6C34878D82A}">
                    <a16:rowId xmlns="" xmlns:a16="http://schemas.microsoft.com/office/drawing/2014/main" val="3833444787"/>
                  </a:ext>
                </a:extLst>
              </a:tr>
              <a:tr h="518546">
                <a:tc>
                  <a:txBody>
                    <a:bodyPr/>
                    <a:lstStyle/>
                    <a:p>
                      <a:pPr algn="l"/>
                      <a:r>
                        <a:rPr lang="en-US" sz="1600" b="1" dirty="0">
                          <a:latin typeface="Cambria" panose="02040503050406030204" pitchFamily="18" charset="0"/>
                          <a:ea typeface="Cambria" panose="02040503050406030204" pitchFamily="18" charset="0"/>
                          <a:cs typeface="Times New Roman" panose="02020603050405020304" pitchFamily="18" charset="0"/>
                        </a:rPr>
                        <a:t>Acronyms</a:t>
                      </a:r>
                      <a:endParaRPr lang="en-IN" sz="16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OSI stands for open system interconnection.</a:t>
                      </a: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TCP/IP</a:t>
                      </a:r>
                      <a:r>
                        <a:rPr lang="en-IN" sz="1600" baseline="0" dirty="0">
                          <a:latin typeface="Cambria" panose="02040503050406030204" pitchFamily="18" charset="0"/>
                          <a:ea typeface="Cambria" panose="02040503050406030204" pitchFamily="18" charset="0"/>
                          <a:cs typeface="Times New Roman" pitchFamily="18" charset="0"/>
                        </a:rPr>
                        <a:t> stands for transmission control protocol/internet protocol</a:t>
                      </a:r>
                      <a:endParaRPr lang="en-IN" sz="1600" dirty="0">
                        <a:latin typeface="Cambria" panose="02040503050406030204" pitchFamily="18" charset="0"/>
                        <a:ea typeface="Cambria" panose="02040503050406030204" pitchFamily="18" charset="0"/>
                        <a:cs typeface="Times New Roman" pitchFamily="18" charset="0"/>
                      </a:endParaRPr>
                    </a:p>
                  </a:txBody>
                  <a:tcPr/>
                </a:tc>
                <a:extLst>
                  <a:ext uri="{0D108BD9-81ED-4DB2-BD59-A6C34878D82A}">
                    <a16:rowId xmlns="" xmlns:a16="http://schemas.microsoft.com/office/drawing/2014/main" val="2676567138"/>
                  </a:ext>
                </a:extLst>
              </a:tr>
              <a:tr h="422744">
                <a:tc>
                  <a:txBody>
                    <a:bodyPr/>
                    <a:lstStyle/>
                    <a:p>
                      <a:pPr algn="l"/>
                      <a:r>
                        <a:rPr lang="en-US" sz="1600" b="1" dirty="0">
                          <a:latin typeface="Cambria" panose="02040503050406030204" pitchFamily="18" charset="0"/>
                          <a:ea typeface="Cambria" panose="02040503050406030204" pitchFamily="18" charset="0"/>
                          <a:cs typeface="Times New Roman" panose="02020603050405020304" pitchFamily="18" charset="0"/>
                        </a:rPr>
                        <a:t>Developed by</a:t>
                      </a:r>
                      <a:endParaRPr lang="en-IN" sz="16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sz="1600" dirty="0">
                          <a:latin typeface="Cambria" panose="02040503050406030204" pitchFamily="18" charset="0"/>
                          <a:ea typeface="Cambria" panose="02040503050406030204" pitchFamily="18" charset="0"/>
                          <a:cs typeface="Times New Roman" pitchFamily="18" charset="0"/>
                        </a:rPr>
                        <a:t>ISO</a:t>
                      </a:r>
                      <a:endParaRPr lang="en-IN" sz="1600" dirty="0">
                        <a:latin typeface="Cambria" panose="02040503050406030204" pitchFamily="18" charset="0"/>
                        <a:ea typeface="Cambria" panose="02040503050406030204" pitchFamily="18" charset="0"/>
                        <a:cs typeface="Times New Roman" pitchFamily="18" charset="0"/>
                      </a:endParaRPr>
                    </a:p>
                  </a:txBody>
                  <a:tcPr/>
                </a:tc>
                <a:tc>
                  <a:txBody>
                    <a:bodyPr/>
                    <a:lstStyle/>
                    <a:p>
                      <a:pPr algn="just"/>
                      <a:r>
                        <a:rPr lang="en-US" sz="1600" dirty="0">
                          <a:latin typeface="Cambria" panose="02040503050406030204" pitchFamily="18" charset="0"/>
                          <a:ea typeface="Cambria" panose="02040503050406030204" pitchFamily="18" charset="0"/>
                          <a:cs typeface="Times New Roman" pitchFamily="18" charset="0"/>
                        </a:rPr>
                        <a:t>Department of Defense (DoD)</a:t>
                      </a:r>
                      <a:endParaRPr lang="en-IN" sz="1600" dirty="0">
                        <a:latin typeface="Cambria" panose="02040503050406030204" pitchFamily="18" charset="0"/>
                        <a:ea typeface="Cambria" panose="02040503050406030204" pitchFamily="18" charset="0"/>
                        <a:cs typeface="Times New Roman" pitchFamily="18" charset="0"/>
                      </a:endParaRPr>
                    </a:p>
                  </a:txBody>
                  <a:tcPr/>
                </a:tc>
                <a:extLst>
                  <a:ext uri="{0D108BD9-81ED-4DB2-BD59-A6C34878D82A}">
                    <a16:rowId xmlns="" xmlns:a16="http://schemas.microsoft.com/office/drawing/2014/main" val="2376155136"/>
                  </a:ext>
                </a:extLst>
              </a:tr>
              <a:tr h="542338">
                <a:tc>
                  <a:txBody>
                    <a:bodyPr/>
                    <a:lstStyle/>
                    <a:p>
                      <a:pPr algn="l"/>
                      <a:r>
                        <a:rPr lang="en-IN" sz="1600" b="1" i="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rPr>
                        <a:t>Layer Separation</a:t>
                      </a:r>
                      <a:endParaRPr lang="en-IN" sz="16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IN" sz="1600" b="0" i="0" kern="1200" dirty="0">
                          <a:solidFill>
                            <a:schemeClr val="dk1"/>
                          </a:solidFill>
                          <a:latin typeface="Cambria" panose="02040503050406030204" pitchFamily="18" charset="0"/>
                          <a:ea typeface="Cambria" panose="02040503050406030204" pitchFamily="18" charset="0"/>
                          <a:cs typeface="Times New Roman" pitchFamily="18" charset="0"/>
                        </a:rPr>
                        <a:t>OSI model has a separate Presentation layer and Session layer.</a:t>
                      </a:r>
                      <a:endParaRPr lang="en-IN" sz="1600" dirty="0">
                        <a:latin typeface="Cambria" panose="02040503050406030204" pitchFamily="18" charset="0"/>
                        <a:ea typeface="Cambria" panose="02040503050406030204" pitchFamily="18" charset="0"/>
                        <a:cs typeface="Times New Roman" pitchFamily="18" charset="0"/>
                      </a:endParaRPr>
                    </a:p>
                  </a:txBody>
                  <a:tcPr/>
                </a:tc>
                <a:tc>
                  <a:txBody>
                    <a:bodyPr/>
                    <a:lstStyle/>
                    <a:p>
                      <a:pPr algn="just"/>
                      <a:r>
                        <a:rPr lang="en-IN" sz="1600" b="0" i="0" kern="1200" dirty="0">
                          <a:solidFill>
                            <a:schemeClr val="dk1"/>
                          </a:solidFill>
                          <a:latin typeface="Cambria" panose="02040503050406030204" pitchFamily="18" charset="0"/>
                          <a:ea typeface="Cambria" panose="02040503050406030204" pitchFamily="18" charset="0"/>
                          <a:cs typeface="Times New Roman" pitchFamily="18" charset="0"/>
                        </a:rPr>
                        <a:t>TCP/IP does not have a separate Presentation layer or Session layer.</a:t>
                      </a:r>
                      <a:endParaRPr lang="en-IN" sz="1600" dirty="0">
                        <a:latin typeface="Cambria" panose="02040503050406030204" pitchFamily="18" charset="0"/>
                        <a:ea typeface="Cambria" panose="02040503050406030204" pitchFamily="18" charset="0"/>
                        <a:cs typeface="Times New Roman" pitchFamily="18" charset="0"/>
                      </a:endParaRPr>
                    </a:p>
                  </a:txBody>
                  <a:tcPr/>
                </a:tc>
                <a:extLst>
                  <a:ext uri="{0D108BD9-81ED-4DB2-BD59-A6C34878D82A}">
                    <a16:rowId xmlns="" xmlns:a16="http://schemas.microsoft.com/office/drawing/2014/main" val="1624208127"/>
                  </a:ext>
                </a:extLst>
              </a:tr>
              <a:tr h="593989">
                <a:tc>
                  <a:txBody>
                    <a:bodyPr/>
                    <a:lstStyle/>
                    <a:p>
                      <a:pPr algn="l"/>
                      <a:r>
                        <a:rPr lang="en-US" sz="1600" b="1" i="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rPr>
                        <a:t>Protocol implementation</a:t>
                      </a:r>
                      <a:endParaRPr lang="en-IN" sz="16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Model was defined</a:t>
                      </a:r>
                      <a:r>
                        <a:rPr lang="en-IN" sz="1600" baseline="0" dirty="0">
                          <a:latin typeface="Cambria" panose="02040503050406030204" pitchFamily="18" charset="0"/>
                          <a:ea typeface="Cambria" panose="02040503050406030204" pitchFamily="18" charset="0"/>
                          <a:cs typeface="Times New Roman" pitchFamily="18" charset="0"/>
                        </a:rPr>
                        <a:t> before implementation takes place.</a:t>
                      </a:r>
                      <a:endParaRPr lang="en-IN" sz="1600" dirty="0">
                        <a:latin typeface="Cambria" panose="02040503050406030204" pitchFamily="18" charset="0"/>
                        <a:ea typeface="Cambria" panose="02040503050406030204" pitchFamily="18" charset="0"/>
                        <a:cs typeface="Times New Roman" pitchFamily="18" charset="0"/>
                      </a:endParaRP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Model defines after protocol</a:t>
                      </a:r>
                      <a:r>
                        <a:rPr lang="en-IN" sz="1600" baseline="0" dirty="0">
                          <a:latin typeface="Cambria" panose="02040503050406030204" pitchFamily="18" charset="0"/>
                          <a:ea typeface="Cambria" panose="02040503050406030204" pitchFamily="18" charset="0"/>
                          <a:cs typeface="Times New Roman" pitchFamily="18" charset="0"/>
                        </a:rPr>
                        <a:t> were implemented.</a:t>
                      </a:r>
                    </a:p>
                  </a:txBody>
                  <a:tcPr/>
                </a:tc>
                <a:extLst>
                  <a:ext uri="{0D108BD9-81ED-4DB2-BD59-A6C34878D82A}">
                    <a16:rowId xmlns="" xmlns:a16="http://schemas.microsoft.com/office/drawing/2014/main" val="2808959417"/>
                  </a:ext>
                </a:extLst>
              </a:tr>
              <a:tr h="518546">
                <a:tc>
                  <a:txBody>
                    <a:bodyPr/>
                    <a:lstStyle/>
                    <a:p>
                      <a:pPr algn="l"/>
                      <a:r>
                        <a:rPr lang="en-US" sz="1600" b="1" dirty="0">
                          <a:latin typeface="Cambria" panose="02040503050406030204" pitchFamily="18" charset="0"/>
                          <a:ea typeface="Cambria" panose="02040503050406030204" pitchFamily="18" charset="0"/>
                          <a:cs typeface="Times New Roman" panose="02020603050405020304" pitchFamily="18" charset="0"/>
                        </a:rPr>
                        <a:t>Model Concept</a:t>
                      </a:r>
                      <a:endParaRPr lang="en-IN" sz="16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based on three concept i.e. Service, interface</a:t>
                      </a:r>
                      <a:r>
                        <a:rPr lang="en-IN" sz="1600" baseline="0" dirty="0">
                          <a:latin typeface="Cambria" panose="02040503050406030204" pitchFamily="18" charset="0"/>
                          <a:ea typeface="Cambria" panose="02040503050406030204" pitchFamily="18" charset="0"/>
                          <a:cs typeface="Times New Roman" pitchFamily="18" charset="0"/>
                        </a:rPr>
                        <a:t> and protocol.</a:t>
                      </a:r>
                      <a:endParaRPr lang="en-IN" sz="1600" dirty="0">
                        <a:latin typeface="Cambria" panose="02040503050406030204" pitchFamily="18" charset="0"/>
                        <a:ea typeface="Cambria" panose="02040503050406030204" pitchFamily="18" charset="0"/>
                        <a:cs typeface="Times New Roman" pitchFamily="18" charset="0"/>
                      </a:endParaRP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It did not distinguish between service, interface and protocol.</a:t>
                      </a:r>
                    </a:p>
                  </a:txBody>
                  <a:tcPr/>
                </a:tc>
                <a:extLst>
                  <a:ext uri="{0D108BD9-81ED-4DB2-BD59-A6C34878D82A}">
                    <a16:rowId xmlns="" xmlns:a16="http://schemas.microsoft.com/office/drawing/2014/main" val="1584242009"/>
                  </a:ext>
                </a:extLst>
              </a:tr>
              <a:tr h="518546">
                <a:tc>
                  <a:txBody>
                    <a:bodyPr/>
                    <a:lstStyle/>
                    <a:p>
                      <a:pPr algn="l"/>
                      <a:r>
                        <a:rPr lang="en-US" sz="1600" b="1" dirty="0">
                          <a:latin typeface="Cambria" panose="02040503050406030204" pitchFamily="18" charset="0"/>
                          <a:ea typeface="Cambria" panose="02040503050406030204" pitchFamily="18" charset="0"/>
                          <a:cs typeface="Times New Roman" panose="02020603050405020304" pitchFamily="18" charset="0"/>
                        </a:rPr>
                        <a:t>Reliable delivery</a:t>
                      </a:r>
                      <a:endParaRPr lang="en-IN" sz="16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It gives guarantee of reliable delivery of packet.</a:t>
                      </a:r>
                    </a:p>
                  </a:txBody>
                  <a:tcPr/>
                </a:tc>
                <a:tc>
                  <a:txBody>
                    <a:bodyPr/>
                    <a:lstStyle/>
                    <a:p>
                      <a:pPr algn="just"/>
                      <a:r>
                        <a:rPr lang="en-IN" sz="1600" dirty="0">
                          <a:latin typeface="Cambria" panose="02040503050406030204" pitchFamily="18" charset="0"/>
                          <a:ea typeface="Cambria" panose="02040503050406030204" pitchFamily="18" charset="0"/>
                          <a:cs typeface="Times New Roman" pitchFamily="18" charset="0"/>
                        </a:rPr>
                        <a:t>It does not give guarantee</a:t>
                      </a:r>
                      <a:r>
                        <a:rPr lang="en-IN" sz="1600" baseline="0" dirty="0">
                          <a:latin typeface="Cambria" panose="02040503050406030204" pitchFamily="18" charset="0"/>
                          <a:ea typeface="Cambria" panose="02040503050406030204" pitchFamily="18" charset="0"/>
                          <a:cs typeface="Times New Roman" pitchFamily="18" charset="0"/>
                        </a:rPr>
                        <a:t> of reliable delivery of packet.</a:t>
                      </a:r>
                      <a:endParaRPr lang="en-IN" sz="1600" dirty="0">
                        <a:latin typeface="Cambria" panose="02040503050406030204" pitchFamily="18" charset="0"/>
                        <a:ea typeface="Cambria" panose="02040503050406030204" pitchFamily="18" charset="0"/>
                        <a:cs typeface="Times New Roman" pitchFamily="18" charset="0"/>
                      </a:endParaRPr>
                    </a:p>
                  </a:txBody>
                  <a:tcPr/>
                </a:tc>
                <a:extLst>
                  <a:ext uri="{0D108BD9-81ED-4DB2-BD59-A6C34878D82A}">
                    <a16:rowId xmlns="" xmlns:a16="http://schemas.microsoft.com/office/drawing/2014/main" val="1110658816"/>
                  </a:ext>
                </a:extLst>
              </a:tr>
            </a:tbl>
          </a:graphicData>
        </a:graphic>
      </p:graphicFrame>
    </p:spTree>
    <p:extLst>
      <p:ext uri="{BB962C8B-B14F-4D97-AF65-F5344CB8AC3E}">
        <p14:creationId xmlns="" xmlns:p14="http://schemas.microsoft.com/office/powerpoint/2010/main" val="33709593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5172" y="880252"/>
            <a:ext cx="6289482"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Switching Techniques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1927356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Switching Techniques</a:t>
            </a:r>
            <a:endParaRPr sz="2300" b="1" dirty="0">
              <a:solidFill>
                <a:srgbClr val="00A4B6"/>
              </a:solidFill>
              <a:latin typeface="Proxima Nova"/>
              <a:ea typeface="Proxima Nova"/>
              <a:cs typeface="Proxima Nova"/>
              <a:sym typeface="Proxima Nova"/>
            </a:endParaRPr>
          </a:p>
        </p:txBody>
      </p:sp>
      <p:pic>
        <p:nvPicPr>
          <p:cNvPr id="10" name="Content Placeholder 2">
            <a:extLst>
              <a:ext uri="{FF2B5EF4-FFF2-40B4-BE49-F238E27FC236}">
                <a16:creationId xmlns="" xmlns:a16="http://schemas.microsoft.com/office/drawing/2014/main" id="{63F7C5BC-CDDC-0F19-3436-AAAB20FCF620}"/>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001456" y="1351014"/>
            <a:ext cx="3071813" cy="1393031"/>
          </a:xfrm>
          <a:prstGeom prst="rect">
            <a:avLst/>
          </a:prstGeom>
        </p:spPr>
      </p:pic>
      <p:sp>
        <p:nvSpPr>
          <p:cNvPr id="11" name="Content Placeholder 2">
            <a:extLst>
              <a:ext uri="{FF2B5EF4-FFF2-40B4-BE49-F238E27FC236}">
                <a16:creationId xmlns="" xmlns:a16="http://schemas.microsoft.com/office/drawing/2014/main" id="{14E5F106-C9A9-C883-1165-49EEAD70D107}"/>
              </a:ext>
            </a:extLst>
          </p:cNvPr>
          <p:cNvSpPr txBox="1">
            <a:spLocks/>
          </p:cNvSpPr>
          <p:nvPr/>
        </p:nvSpPr>
        <p:spPr>
          <a:xfrm>
            <a:off x="98386" y="724703"/>
            <a:ext cx="5787158" cy="411580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rgbClr val="212121"/>
                </a:solidFill>
                <a:latin typeface="Cambria" panose="02040503050406030204" pitchFamily="18" charset="0"/>
                <a:ea typeface="Cambria" panose="02040503050406030204" pitchFamily="18" charset="0"/>
              </a:rPr>
              <a:t>For transmission of data beyond a local area, communication is typically achieved by transmitting data from </a:t>
            </a:r>
            <a:r>
              <a:rPr lang="en-IN" sz="1800" dirty="0">
                <a:solidFill>
                  <a:srgbClr val="5430AA"/>
                </a:solidFill>
                <a:latin typeface="Cambria" panose="02040503050406030204" pitchFamily="18" charset="0"/>
                <a:ea typeface="Cambria" panose="02040503050406030204" pitchFamily="18" charset="0"/>
              </a:rPr>
              <a:t>source</a:t>
            </a:r>
            <a:r>
              <a:rPr lang="en-IN" sz="1800" dirty="0">
                <a:solidFill>
                  <a:srgbClr val="212121"/>
                </a:solidFill>
                <a:latin typeface="Cambria" panose="02040503050406030204" pitchFamily="18" charset="0"/>
                <a:ea typeface="Cambria" panose="02040503050406030204" pitchFamily="18" charset="0"/>
              </a:rPr>
              <a:t> to </a:t>
            </a:r>
            <a:r>
              <a:rPr lang="en-IN" sz="1800" dirty="0">
                <a:solidFill>
                  <a:srgbClr val="5430AA"/>
                </a:solidFill>
                <a:latin typeface="Cambria" panose="02040503050406030204" pitchFamily="18" charset="0"/>
                <a:ea typeface="Cambria" panose="02040503050406030204" pitchFamily="18" charset="0"/>
              </a:rPr>
              <a:t>destination</a:t>
            </a:r>
            <a:r>
              <a:rPr lang="en-IN" sz="1800" dirty="0">
                <a:solidFill>
                  <a:srgbClr val="212121"/>
                </a:solidFill>
                <a:latin typeface="Cambria" panose="02040503050406030204" pitchFamily="18" charset="0"/>
                <a:ea typeface="Cambria" panose="02040503050406030204" pitchFamily="18" charset="0"/>
              </a:rPr>
              <a:t> through a network of </a:t>
            </a:r>
            <a:r>
              <a:rPr lang="en-IN" sz="1800" dirty="0">
                <a:solidFill>
                  <a:srgbClr val="5430AA"/>
                </a:solidFill>
                <a:latin typeface="Cambria" panose="02040503050406030204" pitchFamily="18" charset="0"/>
                <a:ea typeface="Cambria" panose="02040503050406030204" pitchFamily="18" charset="0"/>
              </a:rPr>
              <a:t>intermediate switching nodes.</a:t>
            </a:r>
          </a:p>
          <a:p>
            <a:r>
              <a:rPr lang="en-IN" sz="1800" dirty="0">
                <a:solidFill>
                  <a:srgbClr val="212121"/>
                </a:solidFill>
                <a:latin typeface="Cambria" panose="02040503050406030204" pitchFamily="18" charset="0"/>
                <a:ea typeface="Cambria" panose="02040503050406030204" pitchFamily="18" charset="0"/>
              </a:rPr>
              <a:t>Purpose is to provide a switching facility that will move the </a:t>
            </a:r>
            <a:r>
              <a:rPr lang="en-IN" sz="1800" dirty="0">
                <a:solidFill>
                  <a:srgbClr val="5430AA"/>
                </a:solidFill>
                <a:latin typeface="Cambria" panose="02040503050406030204" pitchFamily="18" charset="0"/>
                <a:ea typeface="Cambria" panose="02040503050406030204" pitchFamily="18" charset="0"/>
              </a:rPr>
              <a:t>data</a:t>
            </a:r>
            <a:r>
              <a:rPr lang="en-IN" sz="1800" dirty="0">
                <a:solidFill>
                  <a:srgbClr val="212121"/>
                </a:solidFill>
                <a:latin typeface="Cambria" panose="02040503050406030204" pitchFamily="18" charset="0"/>
                <a:ea typeface="Cambria" panose="02040503050406030204" pitchFamily="18" charset="0"/>
              </a:rPr>
              <a:t> from </a:t>
            </a:r>
            <a:r>
              <a:rPr lang="en-IN" sz="1800" dirty="0">
                <a:solidFill>
                  <a:srgbClr val="5430AA"/>
                </a:solidFill>
                <a:latin typeface="Cambria" panose="02040503050406030204" pitchFamily="18" charset="0"/>
                <a:ea typeface="Cambria" panose="02040503050406030204" pitchFamily="18" charset="0"/>
              </a:rPr>
              <a:t>node</a:t>
            </a:r>
            <a:r>
              <a:rPr lang="en-IN" sz="1800" dirty="0">
                <a:solidFill>
                  <a:srgbClr val="212121"/>
                </a:solidFill>
                <a:latin typeface="Cambria" panose="02040503050406030204" pitchFamily="18" charset="0"/>
                <a:ea typeface="Cambria" panose="02040503050406030204" pitchFamily="18" charset="0"/>
              </a:rPr>
              <a:t> to </a:t>
            </a:r>
            <a:r>
              <a:rPr lang="en-IN" sz="1800" dirty="0">
                <a:solidFill>
                  <a:srgbClr val="5430AA"/>
                </a:solidFill>
                <a:latin typeface="Cambria" panose="02040503050406030204" pitchFamily="18" charset="0"/>
                <a:ea typeface="Cambria" panose="02040503050406030204" pitchFamily="18" charset="0"/>
              </a:rPr>
              <a:t>node</a:t>
            </a:r>
            <a:r>
              <a:rPr lang="en-IN" sz="1800" dirty="0">
                <a:solidFill>
                  <a:srgbClr val="212121"/>
                </a:solidFill>
                <a:latin typeface="Cambria" panose="02040503050406030204" pitchFamily="18" charset="0"/>
                <a:ea typeface="Cambria" panose="02040503050406030204" pitchFamily="18" charset="0"/>
              </a:rPr>
              <a:t> until they reach their destination.</a:t>
            </a:r>
          </a:p>
          <a:p>
            <a:r>
              <a:rPr lang="en-IN" sz="1800" dirty="0">
                <a:solidFill>
                  <a:srgbClr val="212121"/>
                </a:solidFill>
                <a:latin typeface="Cambria" panose="02040503050406030204" pitchFamily="18" charset="0"/>
                <a:ea typeface="Cambria" panose="02040503050406030204" pitchFamily="18" charset="0"/>
              </a:rPr>
              <a:t>The </a:t>
            </a:r>
            <a:r>
              <a:rPr lang="en-IN" sz="1800" dirty="0">
                <a:solidFill>
                  <a:srgbClr val="5430AA"/>
                </a:solidFill>
                <a:latin typeface="Cambria" panose="02040503050406030204" pitchFamily="18" charset="0"/>
                <a:ea typeface="Cambria" panose="02040503050406030204" pitchFamily="18" charset="0"/>
              </a:rPr>
              <a:t>nodes</a:t>
            </a:r>
            <a:r>
              <a:rPr lang="en-IN" sz="1800" dirty="0">
                <a:solidFill>
                  <a:srgbClr val="212121"/>
                </a:solidFill>
                <a:latin typeface="Cambria" panose="02040503050406030204" pitchFamily="18" charset="0"/>
                <a:ea typeface="Cambria" panose="02040503050406030204" pitchFamily="18" charset="0"/>
              </a:rPr>
              <a:t> are connected to each other in some </a:t>
            </a:r>
            <a:r>
              <a:rPr lang="en-IN" sz="1800" dirty="0">
                <a:solidFill>
                  <a:srgbClr val="5430AA"/>
                </a:solidFill>
                <a:latin typeface="Cambria" panose="02040503050406030204" pitchFamily="18" charset="0"/>
                <a:ea typeface="Cambria" panose="02040503050406030204" pitchFamily="18" charset="0"/>
              </a:rPr>
              <a:t>topology</a:t>
            </a:r>
            <a:r>
              <a:rPr lang="en-IN" sz="1800" dirty="0">
                <a:solidFill>
                  <a:srgbClr val="212121"/>
                </a:solidFill>
                <a:latin typeface="Cambria" panose="02040503050406030204" pitchFamily="18" charset="0"/>
                <a:ea typeface="Cambria" panose="02040503050406030204" pitchFamily="18" charset="0"/>
              </a:rPr>
              <a:t> by </a:t>
            </a:r>
            <a:r>
              <a:rPr lang="en-IN" sz="1800" dirty="0">
                <a:solidFill>
                  <a:srgbClr val="5430AA"/>
                </a:solidFill>
                <a:latin typeface="Cambria" panose="02040503050406030204" pitchFamily="18" charset="0"/>
                <a:ea typeface="Cambria" panose="02040503050406030204" pitchFamily="18" charset="0"/>
              </a:rPr>
              <a:t>transmission links</a:t>
            </a:r>
            <a:r>
              <a:rPr lang="en-IN" sz="1800" dirty="0">
                <a:solidFill>
                  <a:srgbClr val="212121"/>
                </a:solidFill>
                <a:latin typeface="Cambria" panose="02040503050406030204" pitchFamily="18" charset="0"/>
                <a:ea typeface="Cambria" panose="02040503050406030204" pitchFamily="18" charset="0"/>
              </a:rPr>
              <a:t>. </a:t>
            </a:r>
          </a:p>
          <a:p>
            <a:r>
              <a:rPr lang="en-IN" sz="1800" dirty="0">
                <a:solidFill>
                  <a:srgbClr val="212121"/>
                </a:solidFill>
                <a:latin typeface="Cambria" panose="02040503050406030204" pitchFamily="18" charset="0"/>
                <a:ea typeface="Cambria" panose="02040503050406030204" pitchFamily="18" charset="0"/>
              </a:rPr>
              <a:t>Each station attaches to a node, and the collection of nodes is referred to as a </a:t>
            </a:r>
            <a:r>
              <a:rPr lang="en-IN" sz="1800" b="1" dirty="0">
                <a:solidFill>
                  <a:srgbClr val="5430AA"/>
                </a:solidFill>
                <a:latin typeface="Cambria" panose="02040503050406030204" pitchFamily="18" charset="0"/>
                <a:ea typeface="Cambria" panose="02040503050406030204" pitchFamily="18" charset="0"/>
              </a:rPr>
              <a:t>communication network</a:t>
            </a:r>
            <a:r>
              <a:rPr lang="en-IN" sz="1800" dirty="0">
                <a:solidFill>
                  <a:srgbClr val="212121"/>
                </a:solidFill>
                <a:latin typeface="Cambria" panose="02040503050406030204" pitchFamily="18" charset="0"/>
                <a:ea typeface="Cambria" panose="02040503050406030204" pitchFamily="18" charset="0"/>
              </a:rPr>
              <a:t>. </a:t>
            </a:r>
          </a:p>
          <a:p>
            <a:r>
              <a:rPr lang="en-US" sz="1800" dirty="0">
                <a:solidFill>
                  <a:srgbClr val="212121"/>
                </a:solidFill>
                <a:latin typeface="Cambria" panose="02040503050406030204" pitchFamily="18" charset="0"/>
                <a:ea typeface="Cambria" panose="02040503050406030204" pitchFamily="18" charset="0"/>
              </a:rPr>
              <a:t>Two types of </a:t>
            </a:r>
            <a:r>
              <a:rPr lang="en-IN" sz="1800" dirty="0">
                <a:solidFill>
                  <a:srgbClr val="212121"/>
                </a:solidFill>
                <a:latin typeface="Cambria" panose="02040503050406030204" pitchFamily="18" charset="0"/>
                <a:ea typeface="Cambria" panose="02040503050406030204" pitchFamily="18" charset="0"/>
              </a:rPr>
              <a:t>Switching Techniques:</a:t>
            </a:r>
          </a:p>
          <a:p>
            <a:pPr marL="685800" lvl="1" indent="-342900">
              <a:buFont typeface="+mj-lt"/>
              <a:buAutoNum type="arabicPeriod"/>
            </a:pPr>
            <a:r>
              <a:rPr lang="en-US" sz="1500" dirty="0">
                <a:solidFill>
                  <a:srgbClr val="5430AA"/>
                </a:solidFill>
                <a:latin typeface="Cambria" panose="02040503050406030204" pitchFamily="18" charset="0"/>
                <a:ea typeface="Cambria" panose="02040503050406030204" pitchFamily="18" charset="0"/>
              </a:rPr>
              <a:t>Circuit </a:t>
            </a:r>
            <a:r>
              <a:rPr lang="en-IN" sz="1500" dirty="0">
                <a:solidFill>
                  <a:srgbClr val="5430AA"/>
                </a:solidFill>
                <a:latin typeface="Cambria" panose="02040503050406030204" pitchFamily="18" charset="0"/>
                <a:ea typeface="Cambria" panose="02040503050406030204" pitchFamily="18" charset="0"/>
              </a:rPr>
              <a:t>Switching</a:t>
            </a:r>
          </a:p>
          <a:p>
            <a:pPr marL="685800" lvl="1" indent="-342900">
              <a:buFont typeface="+mj-lt"/>
              <a:buAutoNum type="arabicPeriod"/>
            </a:pPr>
            <a:r>
              <a:rPr lang="en-US" sz="1500" dirty="0">
                <a:solidFill>
                  <a:srgbClr val="5430AA"/>
                </a:solidFill>
                <a:latin typeface="Cambria" panose="02040503050406030204" pitchFamily="18" charset="0"/>
                <a:ea typeface="Cambria" panose="02040503050406030204" pitchFamily="18" charset="0"/>
              </a:rPr>
              <a:t>Packet </a:t>
            </a:r>
            <a:r>
              <a:rPr lang="en-IN" sz="1500" dirty="0">
                <a:solidFill>
                  <a:srgbClr val="5430AA"/>
                </a:solidFill>
                <a:latin typeface="Cambria" panose="02040503050406030204" pitchFamily="18" charset="0"/>
                <a:ea typeface="Cambria" panose="02040503050406030204" pitchFamily="18" charset="0"/>
              </a:rPr>
              <a:t>Switching</a:t>
            </a:r>
          </a:p>
          <a:p>
            <a:endParaRPr lang="en-IN" sz="1800" dirty="0">
              <a:solidFill>
                <a:srgbClr val="5430AA"/>
              </a:solidFill>
              <a:latin typeface="Roboto Condensed"/>
            </a:endParaRPr>
          </a:p>
        </p:txBody>
      </p:sp>
    </p:spTree>
    <p:extLst>
      <p:ext uri="{BB962C8B-B14F-4D97-AF65-F5344CB8AC3E}">
        <p14:creationId xmlns="" xmlns:p14="http://schemas.microsoft.com/office/powerpoint/2010/main" val="41612074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Circuit Switching</a:t>
            </a:r>
            <a:endParaRPr sz="2300" b="1" dirty="0">
              <a:solidFill>
                <a:srgbClr val="00A4B6"/>
              </a:solidFill>
              <a:latin typeface="Proxima Nova"/>
              <a:ea typeface="Proxima Nova"/>
              <a:cs typeface="Proxima Nova"/>
              <a:sym typeface="Proxima Nova"/>
            </a:endParaRPr>
          </a:p>
        </p:txBody>
      </p:sp>
      <p:sp>
        <p:nvSpPr>
          <p:cNvPr id="15" name="Content Placeholder 2">
            <a:extLst>
              <a:ext uri="{FF2B5EF4-FFF2-40B4-BE49-F238E27FC236}">
                <a16:creationId xmlns="" xmlns:a16="http://schemas.microsoft.com/office/drawing/2014/main" id="{81BBF94B-A54C-D62A-7657-CEF410C59B13}"/>
              </a:ext>
            </a:extLst>
          </p:cNvPr>
          <p:cNvSpPr txBox="1">
            <a:spLocks/>
          </p:cNvSpPr>
          <p:nvPr/>
        </p:nvSpPr>
        <p:spPr>
          <a:xfrm>
            <a:off x="98386" y="724702"/>
            <a:ext cx="8931314" cy="4414023"/>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ambria" panose="02040503050406030204" pitchFamily="18" charset="0"/>
                <a:ea typeface="Cambria" panose="02040503050406030204" pitchFamily="18" charset="0"/>
              </a:rPr>
              <a:t>The telephone system as it historically developed was designed for voice and analog signals.</a:t>
            </a:r>
          </a:p>
          <a:p>
            <a:r>
              <a:rPr lang="en-US" sz="1800" dirty="0">
                <a:latin typeface="Cambria" panose="02040503050406030204" pitchFamily="18" charset="0"/>
                <a:ea typeface="Cambria" panose="02040503050406030204" pitchFamily="18" charset="0"/>
              </a:rPr>
              <a:t>For voice signals, a relatively large amount of distortion is acceptable, since the human error can understand voice even with distortion .</a:t>
            </a:r>
          </a:p>
          <a:p>
            <a:r>
              <a:rPr lang="en-US" sz="1800" dirty="0">
                <a:latin typeface="Cambria" panose="02040503050406030204" pitchFamily="18" charset="0"/>
                <a:ea typeface="Cambria" panose="02040503050406030204" pitchFamily="18" charset="0"/>
              </a:rPr>
              <a:t>For </a:t>
            </a:r>
            <a:r>
              <a:rPr lang="en-US" sz="1800" dirty="0" smtClean="0">
                <a:latin typeface="Cambria" panose="02040503050406030204" pitchFamily="18" charset="0"/>
                <a:ea typeface="Cambria" panose="02040503050406030204" pitchFamily="18" charset="0"/>
              </a:rPr>
              <a:t>analog </a:t>
            </a:r>
            <a:r>
              <a:rPr lang="en-US" sz="1800" dirty="0">
                <a:latin typeface="Cambria" panose="02040503050406030204" pitchFamily="18" charset="0"/>
                <a:ea typeface="Cambria" panose="02040503050406030204" pitchFamily="18" charset="0"/>
              </a:rPr>
              <a:t>signals, these distortions may cause the receiver to misinterpret that signal, it produce errors.</a:t>
            </a:r>
          </a:p>
        </p:txBody>
      </p:sp>
      <p:pic>
        <p:nvPicPr>
          <p:cNvPr id="2" name="Picture 2" descr="Image result for Circuit switching">
            <a:extLst>
              <a:ext uri="{FF2B5EF4-FFF2-40B4-BE49-F238E27FC236}">
                <a16:creationId xmlns="" xmlns:a16="http://schemas.microsoft.com/office/drawing/2014/main" id="{B2FD87B0-3A15-4098-8FFB-31AEF936CC82}"/>
              </a:ext>
            </a:extLst>
          </p:cNvPr>
          <p:cNvPicPr>
            <a:picLocks noChangeAspect="1" noChangeArrowheads="1"/>
          </p:cNvPicPr>
          <p:nvPr/>
        </p:nvPicPr>
        <p:blipFill>
          <a:blip r:embed="rId6"/>
          <a:srcRect/>
          <a:stretch>
            <a:fillRect/>
          </a:stretch>
        </p:blipFill>
        <p:spPr bwMode="auto">
          <a:xfrm>
            <a:off x="1383261" y="2571738"/>
            <a:ext cx="5598249" cy="2145861"/>
          </a:xfrm>
          <a:prstGeom prst="rect">
            <a:avLst/>
          </a:prstGeom>
          <a:noFill/>
        </p:spPr>
      </p:pic>
    </p:spTree>
    <p:extLst>
      <p:ext uri="{BB962C8B-B14F-4D97-AF65-F5344CB8AC3E}">
        <p14:creationId xmlns="" xmlns:p14="http://schemas.microsoft.com/office/powerpoint/2010/main" val="583572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Understanding of Network &amp; Internet</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4154953"/>
          </a:xfrm>
          <a:prstGeom prst="rect">
            <a:avLst/>
          </a:prstGeom>
          <a:noFill/>
          <a:ln>
            <a:noFill/>
          </a:ln>
        </p:spPr>
        <p:txBody>
          <a:bodyPr spcFirstLastPara="1" wrap="square" lIns="91425" tIns="91425" rIns="91425" bIns="91425" anchor="t" anchorCtr="0">
            <a:spAutoFit/>
          </a:bodyPr>
          <a:lstStyle/>
          <a:p>
            <a:pPr marL="285750" lvl="7" indent="-285750" algn="just"/>
            <a:r>
              <a:rPr lang="en-IN" sz="1600" b="1" u="sng" dirty="0" smtClean="0">
                <a:solidFill>
                  <a:schemeClr val="tx1"/>
                </a:solidFill>
                <a:latin typeface="Cambria" panose="02040503050406030204" pitchFamily="18" charset="0"/>
                <a:ea typeface="Cambria" panose="02040503050406030204" pitchFamily="18" charset="0"/>
                <a:cs typeface="Proxima Nova"/>
                <a:sym typeface="Proxima Nova"/>
              </a:rPr>
              <a:t>Protocols:</a:t>
            </a:r>
            <a:endParaRPr lang="en-IN" sz="1600" b="1" u="sng" dirty="0">
              <a:solidFill>
                <a:schemeClr val="tx1"/>
              </a:solidFill>
              <a:latin typeface="Cambria" panose="02040503050406030204" pitchFamily="18" charset="0"/>
              <a:ea typeface="Cambria" panose="02040503050406030204" pitchFamily="18" charset="0"/>
              <a:cs typeface="Proxima Nova"/>
              <a:sym typeface="Proxima Nova"/>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protocol is a set of rules that governs data communications.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Protocol defines the method of communication, how to communicate, when to communicate etc.</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Syntax: </a:t>
            </a:r>
            <a:r>
              <a:rPr lang="en-US" sz="1700" dirty="0">
                <a:latin typeface="Cambria" panose="02040503050406030204" pitchFamily="18" charset="0"/>
                <a:ea typeface="Cambria" panose="02040503050406030204" pitchFamily="18" charset="0"/>
              </a:rPr>
              <a:t>Syntax means format of data or the structure how it is pretend e.g. First eight bits for sender address, next eight bits for receiver address and rest of the bits for message/information.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7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Semantics: </a:t>
            </a:r>
            <a:r>
              <a:rPr lang="en-US" sz="1700" dirty="0">
                <a:latin typeface="Cambria" panose="02040503050406030204" pitchFamily="18" charset="0"/>
                <a:ea typeface="Cambria" panose="02040503050406030204" pitchFamily="18" charset="0"/>
              </a:rPr>
              <a:t>Semantics is the meaning of each section of bits e.g. The address bit means the route of transmission or final destination of the message.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Timing: </a:t>
            </a:r>
            <a:r>
              <a:rPr lang="en-US" sz="1700" dirty="0">
                <a:latin typeface="Cambria" panose="02040503050406030204" pitchFamily="18" charset="0"/>
                <a:ea typeface="Cambria" panose="02040503050406030204" pitchFamily="18" charset="0"/>
              </a:rPr>
              <a:t>Timing means, at what time data can be sent and how fast data can be sent.</a:t>
            </a:r>
          </a:p>
        </p:txBody>
      </p:sp>
      <p:graphicFrame>
        <p:nvGraphicFramePr>
          <p:cNvPr id="2" name="Table 7">
            <a:extLst>
              <a:ext uri="{FF2B5EF4-FFF2-40B4-BE49-F238E27FC236}">
                <a16:creationId xmlns="" xmlns:a16="http://schemas.microsoft.com/office/drawing/2014/main" id="{C0B322E3-7991-0118-3DEA-D8CE904A13B1}"/>
              </a:ext>
            </a:extLst>
          </p:cNvPr>
          <p:cNvGraphicFramePr>
            <a:graphicFrameLocks noGrp="1"/>
          </p:cNvGraphicFramePr>
          <p:nvPr>
            <p:extLst>
              <p:ext uri="{D42A27DB-BD31-4B8C-83A1-F6EECF244321}">
                <p14:modId xmlns="" xmlns:p14="http://schemas.microsoft.com/office/powerpoint/2010/main" val="296110343"/>
              </p:ext>
            </p:extLst>
          </p:nvPr>
        </p:nvGraphicFramePr>
        <p:xfrm>
          <a:off x="931343" y="3310989"/>
          <a:ext cx="6664960" cy="274320"/>
        </p:xfrm>
        <a:graphic>
          <a:graphicData uri="http://schemas.openxmlformats.org/drawingml/2006/table">
            <a:tbl>
              <a:tblPr firstRow="1" bandRow="1">
                <a:tableStyleId>{5C22544A-7EE6-4342-B048-85BDC9FD1C3A}</a:tableStyleId>
              </a:tblPr>
              <a:tblGrid>
                <a:gridCol w="208280">
                  <a:extLst>
                    <a:ext uri="{9D8B030D-6E8A-4147-A177-3AD203B41FA5}">
                      <a16:colId xmlns="" xmlns:a16="http://schemas.microsoft.com/office/drawing/2014/main" val="292132735"/>
                    </a:ext>
                  </a:extLst>
                </a:gridCol>
                <a:gridCol w="208280">
                  <a:extLst>
                    <a:ext uri="{9D8B030D-6E8A-4147-A177-3AD203B41FA5}">
                      <a16:colId xmlns="" xmlns:a16="http://schemas.microsoft.com/office/drawing/2014/main" val="563449289"/>
                    </a:ext>
                  </a:extLst>
                </a:gridCol>
                <a:gridCol w="208280">
                  <a:extLst>
                    <a:ext uri="{9D8B030D-6E8A-4147-A177-3AD203B41FA5}">
                      <a16:colId xmlns="" xmlns:a16="http://schemas.microsoft.com/office/drawing/2014/main" val="3985173820"/>
                    </a:ext>
                  </a:extLst>
                </a:gridCol>
                <a:gridCol w="208280">
                  <a:extLst>
                    <a:ext uri="{9D8B030D-6E8A-4147-A177-3AD203B41FA5}">
                      <a16:colId xmlns="" xmlns:a16="http://schemas.microsoft.com/office/drawing/2014/main" val="241360309"/>
                    </a:ext>
                  </a:extLst>
                </a:gridCol>
                <a:gridCol w="208280">
                  <a:extLst>
                    <a:ext uri="{9D8B030D-6E8A-4147-A177-3AD203B41FA5}">
                      <a16:colId xmlns="" xmlns:a16="http://schemas.microsoft.com/office/drawing/2014/main" val="1750846350"/>
                    </a:ext>
                  </a:extLst>
                </a:gridCol>
                <a:gridCol w="208280">
                  <a:extLst>
                    <a:ext uri="{9D8B030D-6E8A-4147-A177-3AD203B41FA5}">
                      <a16:colId xmlns="" xmlns:a16="http://schemas.microsoft.com/office/drawing/2014/main" val="3129442861"/>
                    </a:ext>
                  </a:extLst>
                </a:gridCol>
                <a:gridCol w="208280">
                  <a:extLst>
                    <a:ext uri="{9D8B030D-6E8A-4147-A177-3AD203B41FA5}">
                      <a16:colId xmlns="" xmlns:a16="http://schemas.microsoft.com/office/drawing/2014/main" val="431415820"/>
                    </a:ext>
                  </a:extLst>
                </a:gridCol>
                <a:gridCol w="208280">
                  <a:extLst>
                    <a:ext uri="{9D8B030D-6E8A-4147-A177-3AD203B41FA5}">
                      <a16:colId xmlns="" xmlns:a16="http://schemas.microsoft.com/office/drawing/2014/main" val="4022753910"/>
                    </a:ext>
                  </a:extLst>
                </a:gridCol>
                <a:gridCol w="208280">
                  <a:extLst>
                    <a:ext uri="{9D8B030D-6E8A-4147-A177-3AD203B41FA5}">
                      <a16:colId xmlns="" xmlns:a16="http://schemas.microsoft.com/office/drawing/2014/main" val="3350162100"/>
                    </a:ext>
                  </a:extLst>
                </a:gridCol>
                <a:gridCol w="208280">
                  <a:extLst>
                    <a:ext uri="{9D8B030D-6E8A-4147-A177-3AD203B41FA5}">
                      <a16:colId xmlns="" xmlns:a16="http://schemas.microsoft.com/office/drawing/2014/main" val="172564510"/>
                    </a:ext>
                  </a:extLst>
                </a:gridCol>
                <a:gridCol w="208280">
                  <a:extLst>
                    <a:ext uri="{9D8B030D-6E8A-4147-A177-3AD203B41FA5}">
                      <a16:colId xmlns="" xmlns:a16="http://schemas.microsoft.com/office/drawing/2014/main" val="1056147198"/>
                    </a:ext>
                  </a:extLst>
                </a:gridCol>
                <a:gridCol w="208280">
                  <a:extLst>
                    <a:ext uri="{9D8B030D-6E8A-4147-A177-3AD203B41FA5}">
                      <a16:colId xmlns="" xmlns:a16="http://schemas.microsoft.com/office/drawing/2014/main" val="3569165526"/>
                    </a:ext>
                  </a:extLst>
                </a:gridCol>
                <a:gridCol w="208280">
                  <a:extLst>
                    <a:ext uri="{9D8B030D-6E8A-4147-A177-3AD203B41FA5}">
                      <a16:colId xmlns="" xmlns:a16="http://schemas.microsoft.com/office/drawing/2014/main" val="880001874"/>
                    </a:ext>
                  </a:extLst>
                </a:gridCol>
                <a:gridCol w="208280">
                  <a:extLst>
                    <a:ext uri="{9D8B030D-6E8A-4147-A177-3AD203B41FA5}">
                      <a16:colId xmlns="" xmlns:a16="http://schemas.microsoft.com/office/drawing/2014/main" val="536177259"/>
                    </a:ext>
                  </a:extLst>
                </a:gridCol>
                <a:gridCol w="208280">
                  <a:extLst>
                    <a:ext uri="{9D8B030D-6E8A-4147-A177-3AD203B41FA5}">
                      <a16:colId xmlns="" xmlns:a16="http://schemas.microsoft.com/office/drawing/2014/main" val="180663726"/>
                    </a:ext>
                  </a:extLst>
                </a:gridCol>
                <a:gridCol w="208280">
                  <a:extLst>
                    <a:ext uri="{9D8B030D-6E8A-4147-A177-3AD203B41FA5}">
                      <a16:colId xmlns="" xmlns:a16="http://schemas.microsoft.com/office/drawing/2014/main" val="742038048"/>
                    </a:ext>
                  </a:extLst>
                </a:gridCol>
                <a:gridCol w="208280">
                  <a:extLst>
                    <a:ext uri="{9D8B030D-6E8A-4147-A177-3AD203B41FA5}">
                      <a16:colId xmlns="" xmlns:a16="http://schemas.microsoft.com/office/drawing/2014/main" val="453340681"/>
                    </a:ext>
                  </a:extLst>
                </a:gridCol>
                <a:gridCol w="208280">
                  <a:extLst>
                    <a:ext uri="{9D8B030D-6E8A-4147-A177-3AD203B41FA5}">
                      <a16:colId xmlns="" xmlns:a16="http://schemas.microsoft.com/office/drawing/2014/main" val="428876014"/>
                    </a:ext>
                  </a:extLst>
                </a:gridCol>
                <a:gridCol w="208280">
                  <a:extLst>
                    <a:ext uri="{9D8B030D-6E8A-4147-A177-3AD203B41FA5}">
                      <a16:colId xmlns="" xmlns:a16="http://schemas.microsoft.com/office/drawing/2014/main" val="2232639561"/>
                    </a:ext>
                  </a:extLst>
                </a:gridCol>
                <a:gridCol w="208280">
                  <a:extLst>
                    <a:ext uri="{9D8B030D-6E8A-4147-A177-3AD203B41FA5}">
                      <a16:colId xmlns="" xmlns:a16="http://schemas.microsoft.com/office/drawing/2014/main" val="856817369"/>
                    </a:ext>
                  </a:extLst>
                </a:gridCol>
                <a:gridCol w="208280">
                  <a:extLst>
                    <a:ext uri="{9D8B030D-6E8A-4147-A177-3AD203B41FA5}">
                      <a16:colId xmlns="" xmlns:a16="http://schemas.microsoft.com/office/drawing/2014/main" val="4206247615"/>
                    </a:ext>
                  </a:extLst>
                </a:gridCol>
                <a:gridCol w="208280">
                  <a:extLst>
                    <a:ext uri="{9D8B030D-6E8A-4147-A177-3AD203B41FA5}">
                      <a16:colId xmlns="" xmlns:a16="http://schemas.microsoft.com/office/drawing/2014/main" val="2330039233"/>
                    </a:ext>
                  </a:extLst>
                </a:gridCol>
                <a:gridCol w="208280">
                  <a:extLst>
                    <a:ext uri="{9D8B030D-6E8A-4147-A177-3AD203B41FA5}">
                      <a16:colId xmlns="" xmlns:a16="http://schemas.microsoft.com/office/drawing/2014/main" val="3064840643"/>
                    </a:ext>
                  </a:extLst>
                </a:gridCol>
                <a:gridCol w="208280">
                  <a:extLst>
                    <a:ext uri="{9D8B030D-6E8A-4147-A177-3AD203B41FA5}">
                      <a16:colId xmlns="" xmlns:a16="http://schemas.microsoft.com/office/drawing/2014/main" val="3315257159"/>
                    </a:ext>
                  </a:extLst>
                </a:gridCol>
                <a:gridCol w="208280">
                  <a:extLst>
                    <a:ext uri="{9D8B030D-6E8A-4147-A177-3AD203B41FA5}">
                      <a16:colId xmlns="" xmlns:a16="http://schemas.microsoft.com/office/drawing/2014/main" val="3357399687"/>
                    </a:ext>
                  </a:extLst>
                </a:gridCol>
                <a:gridCol w="208280">
                  <a:extLst>
                    <a:ext uri="{9D8B030D-6E8A-4147-A177-3AD203B41FA5}">
                      <a16:colId xmlns="" xmlns:a16="http://schemas.microsoft.com/office/drawing/2014/main" val="3145499559"/>
                    </a:ext>
                  </a:extLst>
                </a:gridCol>
                <a:gridCol w="208280">
                  <a:extLst>
                    <a:ext uri="{9D8B030D-6E8A-4147-A177-3AD203B41FA5}">
                      <a16:colId xmlns="" xmlns:a16="http://schemas.microsoft.com/office/drawing/2014/main" val="3265009269"/>
                    </a:ext>
                  </a:extLst>
                </a:gridCol>
                <a:gridCol w="208280">
                  <a:extLst>
                    <a:ext uri="{9D8B030D-6E8A-4147-A177-3AD203B41FA5}">
                      <a16:colId xmlns="" xmlns:a16="http://schemas.microsoft.com/office/drawing/2014/main" val="2328014723"/>
                    </a:ext>
                  </a:extLst>
                </a:gridCol>
                <a:gridCol w="208280">
                  <a:extLst>
                    <a:ext uri="{9D8B030D-6E8A-4147-A177-3AD203B41FA5}">
                      <a16:colId xmlns="" xmlns:a16="http://schemas.microsoft.com/office/drawing/2014/main" val="1881312295"/>
                    </a:ext>
                  </a:extLst>
                </a:gridCol>
                <a:gridCol w="208280">
                  <a:extLst>
                    <a:ext uri="{9D8B030D-6E8A-4147-A177-3AD203B41FA5}">
                      <a16:colId xmlns="" xmlns:a16="http://schemas.microsoft.com/office/drawing/2014/main" val="3743986046"/>
                    </a:ext>
                  </a:extLst>
                </a:gridCol>
                <a:gridCol w="208280">
                  <a:extLst>
                    <a:ext uri="{9D8B030D-6E8A-4147-A177-3AD203B41FA5}">
                      <a16:colId xmlns="" xmlns:a16="http://schemas.microsoft.com/office/drawing/2014/main" val="1490795226"/>
                    </a:ext>
                  </a:extLst>
                </a:gridCol>
                <a:gridCol w="208280">
                  <a:extLst>
                    <a:ext uri="{9D8B030D-6E8A-4147-A177-3AD203B41FA5}">
                      <a16:colId xmlns="" xmlns:a16="http://schemas.microsoft.com/office/drawing/2014/main" val="2125420344"/>
                    </a:ext>
                  </a:extLst>
                </a:gridCol>
              </a:tblGrid>
              <a:tr h="253621">
                <a:tc>
                  <a:txBody>
                    <a:bodyPr/>
                    <a:lstStyle/>
                    <a:p>
                      <a:pPr algn="ctr"/>
                      <a:r>
                        <a:rPr lang="en-US" sz="1200" dirty="0">
                          <a:solidFill>
                            <a:schemeClr val="bg1"/>
                          </a:solidFill>
                          <a:latin typeface="Cambria" panose="02040503050406030204" pitchFamily="18" charset="0"/>
                          <a:ea typeface="Cambria" panose="02040503050406030204" pitchFamily="18" charset="0"/>
                        </a:rPr>
                        <a:t>1</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1</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0</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0</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1</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1</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0</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solidFill>
                            <a:schemeClr val="bg1"/>
                          </a:solidFill>
                          <a:latin typeface="Cambria" panose="02040503050406030204" pitchFamily="18" charset="0"/>
                          <a:ea typeface="Cambria" panose="02040503050406030204" pitchFamily="18" charset="0"/>
                        </a:rPr>
                        <a:t>1</a:t>
                      </a:r>
                      <a:endParaRPr lang="en-IN" sz="1200" dirty="0">
                        <a:solidFill>
                          <a:schemeClr val="bg1"/>
                        </a:solidFill>
                        <a:latin typeface="Cambria" panose="02040503050406030204" pitchFamily="18" charset="0"/>
                        <a:ea typeface="Cambria" panose="02040503050406030204" pitchFamily="18" charset="0"/>
                      </a:endParaRPr>
                    </a:p>
                  </a:txBody>
                  <a:tcPr>
                    <a:solidFill>
                      <a:srgbClr val="FF000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92D05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1</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0</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a:t>
                      </a:r>
                      <a:endParaRPr lang="en-IN" sz="1200" dirty="0">
                        <a:latin typeface="Cambria" panose="02040503050406030204" pitchFamily="18" charset="0"/>
                        <a:ea typeface="Cambria" panose="02040503050406030204" pitchFamily="18" charset="0"/>
                      </a:endParaRPr>
                    </a:p>
                  </a:txBody>
                  <a:tcPr>
                    <a:solidFill>
                      <a:srgbClr val="00B0F0"/>
                    </a:solidFill>
                  </a:tcPr>
                </a:tc>
                <a:tc>
                  <a:txBody>
                    <a:bodyPr/>
                    <a:lstStyle/>
                    <a:p>
                      <a:pPr algn="ctr"/>
                      <a:r>
                        <a:rPr lang="en-US" sz="1200" dirty="0">
                          <a:latin typeface="Cambria" panose="02040503050406030204" pitchFamily="18" charset="0"/>
                          <a:ea typeface="Cambria" panose="02040503050406030204" pitchFamily="18" charset="0"/>
                        </a:rPr>
                        <a:t>.</a:t>
                      </a:r>
                      <a:endParaRPr lang="en-IN" sz="1200" dirty="0">
                        <a:latin typeface="Cambria" panose="02040503050406030204" pitchFamily="18" charset="0"/>
                        <a:ea typeface="Cambria" panose="02040503050406030204" pitchFamily="18" charset="0"/>
                      </a:endParaRPr>
                    </a:p>
                  </a:txBody>
                  <a:tcPr>
                    <a:solidFill>
                      <a:srgbClr val="00B0F0"/>
                    </a:solidFill>
                  </a:tcPr>
                </a:tc>
                <a:extLst>
                  <a:ext uri="{0D108BD9-81ED-4DB2-BD59-A6C34878D82A}">
                    <a16:rowId xmlns="" xmlns:a16="http://schemas.microsoft.com/office/drawing/2014/main" val="2146651294"/>
                  </a:ext>
                </a:extLst>
              </a:tr>
            </a:tbl>
          </a:graphicData>
        </a:graphic>
      </p:graphicFrame>
    </p:spTree>
    <p:extLst>
      <p:ext uri="{BB962C8B-B14F-4D97-AF65-F5344CB8AC3E}">
        <p14:creationId xmlns="" xmlns:p14="http://schemas.microsoft.com/office/powerpoint/2010/main" val="17915611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Circuit Switching</a:t>
            </a:r>
            <a:endParaRPr sz="2300" b="1" dirty="0">
              <a:solidFill>
                <a:srgbClr val="00A4B6"/>
              </a:solidFill>
              <a:latin typeface="Proxima Nova"/>
              <a:ea typeface="Proxima Nova"/>
              <a:cs typeface="Proxima Nova"/>
              <a:sym typeface="Proxima Nova"/>
            </a:endParaRPr>
          </a:p>
        </p:txBody>
      </p:sp>
      <p:sp>
        <p:nvSpPr>
          <p:cNvPr id="15" name="Content Placeholder 2">
            <a:extLst>
              <a:ext uri="{FF2B5EF4-FFF2-40B4-BE49-F238E27FC236}">
                <a16:creationId xmlns="" xmlns:a16="http://schemas.microsoft.com/office/drawing/2014/main" id="{81BBF94B-A54C-D62A-7657-CEF410C59B13}"/>
              </a:ext>
            </a:extLst>
          </p:cNvPr>
          <p:cNvSpPr txBox="1">
            <a:spLocks/>
          </p:cNvSpPr>
          <p:nvPr/>
        </p:nvSpPr>
        <p:spPr>
          <a:xfrm>
            <a:off x="98386" y="724702"/>
            <a:ext cx="8931314" cy="4414023"/>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Cambria" panose="02040503050406030204" pitchFamily="18" charset="0"/>
                <a:ea typeface="Cambria" panose="02040503050406030204" pitchFamily="18" charset="0"/>
              </a:rPr>
              <a:t>Any </a:t>
            </a:r>
            <a:r>
              <a:rPr lang="en-US" sz="1800" dirty="0">
                <a:latin typeface="Cambria" panose="02040503050406030204" pitchFamily="18" charset="0"/>
                <a:ea typeface="Cambria" panose="02040503050406030204" pitchFamily="18" charset="0"/>
              </a:rPr>
              <a:t>phone line can connect one user to another through the phone system, the user has a line assigned randomly.</a:t>
            </a:r>
          </a:p>
          <a:p>
            <a:r>
              <a:rPr lang="en-US" sz="1800" dirty="0">
                <a:latin typeface="Cambria" panose="02040503050406030204" pitchFamily="18" charset="0"/>
                <a:ea typeface="Cambria" panose="02040503050406030204" pitchFamily="18" charset="0"/>
              </a:rPr>
              <a:t>This is called the dial-up or switched network. </a:t>
            </a:r>
          </a:p>
          <a:p>
            <a:r>
              <a:rPr lang="en-US" sz="1800" dirty="0">
                <a:latin typeface="Cambria" panose="02040503050406030204" pitchFamily="18" charset="0"/>
                <a:ea typeface="Cambria" panose="02040503050406030204" pitchFamily="18" charset="0"/>
              </a:rPr>
              <a:t>Telephone networks are connection oriented because they require the setting up of connection before the actual transfer of information can take place.</a:t>
            </a:r>
          </a:p>
          <a:p>
            <a:r>
              <a:rPr lang="en-US" sz="1800" dirty="0">
                <a:latin typeface="Cambria" panose="02040503050406030204" pitchFamily="18" charset="0"/>
                <a:ea typeface="Cambria" panose="02040503050406030204" pitchFamily="18" charset="0"/>
              </a:rPr>
              <a:t>An end-to-end path setup beginning of a session, dedicated to the application, and then released at the end of session. This is called  circuit switching.</a:t>
            </a:r>
          </a:p>
          <a:p>
            <a:endParaRPr lang="en-IN" sz="1800" dirty="0">
              <a:solidFill>
                <a:srgbClr val="5430AA"/>
              </a:solidFill>
              <a:latin typeface="Roboto Condensed"/>
            </a:endParaRPr>
          </a:p>
        </p:txBody>
      </p:sp>
      <p:pic>
        <p:nvPicPr>
          <p:cNvPr id="2" name="Picture 2" descr="Image result for Circuit switching">
            <a:extLst>
              <a:ext uri="{FF2B5EF4-FFF2-40B4-BE49-F238E27FC236}">
                <a16:creationId xmlns="" xmlns:a16="http://schemas.microsoft.com/office/drawing/2014/main" id="{760F1D54-99F1-8BBC-901F-4F7AE575FA34}"/>
              </a:ext>
            </a:extLst>
          </p:cNvPr>
          <p:cNvPicPr>
            <a:picLocks noChangeAspect="1" noChangeArrowheads="1"/>
          </p:cNvPicPr>
          <p:nvPr/>
        </p:nvPicPr>
        <p:blipFill>
          <a:blip r:embed="rId6"/>
          <a:srcRect/>
          <a:stretch>
            <a:fillRect/>
          </a:stretch>
        </p:blipFill>
        <p:spPr bwMode="auto">
          <a:xfrm>
            <a:off x="1772875" y="2902226"/>
            <a:ext cx="5598249" cy="2145861"/>
          </a:xfrm>
          <a:prstGeom prst="rect">
            <a:avLst/>
          </a:prstGeom>
          <a:noFill/>
        </p:spPr>
      </p:pic>
    </p:spTree>
    <p:extLst>
      <p:ext uri="{BB962C8B-B14F-4D97-AF65-F5344CB8AC3E}">
        <p14:creationId xmlns="" xmlns:p14="http://schemas.microsoft.com/office/powerpoint/2010/main" val="17882916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Circuit Switching</a:t>
            </a:r>
            <a:endParaRPr sz="2300" b="1" dirty="0">
              <a:solidFill>
                <a:srgbClr val="00A4B6"/>
              </a:solidFill>
              <a:latin typeface="Proxima Nova"/>
              <a:ea typeface="Proxima Nova"/>
              <a:cs typeface="Proxima Nova"/>
              <a:sym typeface="Proxima Nova"/>
            </a:endParaRPr>
          </a:p>
        </p:txBody>
      </p:sp>
      <p:sp>
        <p:nvSpPr>
          <p:cNvPr id="15" name="Content Placeholder 2">
            <a:extLst>
              <a:ext uri="{FF2B5EF4-FFF2-40B4-BE49-F238E27FC236}">
                <a16:creationId xmlns="" xmlns:a16="http://schemas.microsoft.com/office/drawing/2014/main" id="{81BBF94B-A54C-D62A-7657-CEF410C59B13}"/>
              </a:ext>
            </a:extLst>
          </p:cNvPr>
          <p:cNvSpPr txBox="1">
            <a:spLocks/>
          </p:cNvSpPr>
          <p:nvPr/>
        </p:nvSpPr>
        <p:spPr>
          <a:xfrm>
            <a:off x="98386" y="724702"/>
            <a:ext cx="8931314" cy="4414023"/>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b="1" dirty="0">
                <a:latin typeface="Cambria" panose="02040503050406030204" pitchFamily="18" charset="0"/>
                <a:ea typeface="Cambria" panose="02040503050406030204" pitchFamily="18" charset="0"/>
              </a:rPr>
              <a:t>Advantages</a:t>
            </a:r>
          </a:p>
          <a:p>
            <a:pPr marL="357188"/>
            <a:r>
              <a:rPr lang="en-US" sz="1800" dirty="0">
                <a:latin typeface="Cambria" panose="02040503050406030204" pitchFamily="18" charset="0"/>
                <a:ea typeface="Cambria" panose="02040503050406030204" pitchFamily="18" charset="0"/>
              </a:rPr>
              <a:t>Fixed bandwidth and guaranteed capacity.</a:t>
            </a:r>
          </a:p>
          <a:p>
            <a:pPr marL="357188"/>
            <a:r>
              <a:rPr lang="en-US" sz="1800" dirty="0">
                <a:latin typeface="Cambria" panose="02040503050406030204" pitchFamily="18" charset="0"/>
                <a:ea typeface="Cambria" panose="02040503050406030204" pitchFamily="18" charset="0"/>
              </a:rPr>
              <a:t>Low variance end to end delay.</a:t>
            </a:r>
          </a:p>
          <a:p>
            <a:endParaRPr lang="en-US" sz="1800" dirty="0">
              <a:latin typeface="Cambria" panose="02040503050406030204" pitchFamily="18" charset="0"/>
              <a:ea typeface="Cambria" panose="02040503050406030204" pitchFamily="18" charset="0"/>
            </a:endParaRPr>
          </a:p>
          <a:p>
            <a:pPr>
              <a:buFont typeface="Wingdings" panose="05000000000000000000" pitchFamily="2" charset="2"/>
              <a:buChar char="q"/>
            </a:pPr>
            <a:r>
              <a:rPr lang="en-US" sz="1800" b="1" dirty="0">
                <a:latin typeface="Cambria" panose="02040503050406030204" pitchFamily="18" charset="0"/>
                <a:ea typeface="Cambria" panose="02040503050406030204" pitchFamily="18" charset="0"/>
              </a:rPr>
              <a:t>Disadvantages</a:t>
            </a:r>
          </a:p>
          <a:p>
            <a:pPr marL="357188"/>
            <a:r>
              <a:rPr lang="en-US" sz="1800" dirty="0">
                <a:latin typeface="Cambria" panose="02040503050406030204" pitchFamily="18" charset="0"/>
                <a:ea typeface="Cambria" panose="02040503050406030204" pitchFamily="18" charset="0"/>
              </a:rPr>
              <a:t>Connection setup and termination generate extra traffic.</a:t>
            </a:r>
          </a:p>
          <a:p>
            <a:pPr marL="357188"/>
            <a:r>
              <a:rPr lang="en-US" sz="1800" dirty="0">
                <a:latin typeface="Cambria" panose="02040503050406030204" pitchFamily="18" charset="0"/>
                <a:ea typeface="Cambria" panose="02040503050406030204" pitchFamily="18" charset="0"/>
              </a:rPr>
              <a:t>User pay for circuit, even when not sending data.</a:t>
            </a:r>
          </a:p>
          <a:p>
            <a:pPr marL="357188"/>
            <a:r>
              <a:rPr lang="en-US" sz="1800" dirty="0">
                <a:latin typeface="Cambria" panose="02040503050406030204" pitchFamily="18" charset="0"/>
                <a:ea typeface="Cambria" panose="02040503050406030204" pitchFamily="18" charset="0"/>
              </a:rPr>
              <a:t>Other user cannot use circuit even if it is free.</a:t>
            </a:r>
          </a:p>
          <a:p>
            <a:endParaRPr lang="en-IN" sz="1800" dirty="0">
              <a:solidFill>
                <a:srgbClr val="5430AA"/>
              </a:solidFill>
              <a:latin typeface="Roboto Condensed"/>
            </a:endParaRPr>
          </a:p>
        </p:txBody>
      </p:sp>
    </p:spTree>
    <p:extLst>
      <p:ext uri="{BB962C8B-B14F-4D97-AF65-F5344CB8AC3E}">
        <p14:creationId xmlns="" xmlns:p14="http://schemas.microsoft.com/office/powerpoint/2010/main" val="13758396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sp>
        <p:nvSpPr>
          <p:cNvPr id="11" name="Content Placeholder 2">
            <a:extLst>
              <a:ext uri="{FF2B5EF4-FFF2-40B4-BE49-F238E27FC236}">
                <a16:creationId xmlns="" xmlns:a16="http://schemas.microsoft.com/office/drawing/2014/main" id="{33A3CC8D-6CE6-CAD9-CC23-1FDCEA8B2D81}"/>
              </a:ext>
            </a:extLst>
          </p:cNvPr>
          <p:cNvSpPr txBox="1">
            <a:spLocks/>
          </p:cNvSpPr>
          <p:nvPr/>
        </p:nvSpPr>
        <p:spPr>
          <a:xfrm>
            <a:off x="98385" y="724703"/>
            <a:ext cx="8846831" cy="432338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ambria" panose="02040503050406030204" pitchFamily="18" charset="0"/>
                <a:ea typeface="Cambria" panose="02040503050406030204" pitchFamily="18" charset="0"/>
              </a:rPr>
              <a:t>In packet switching, messages are broken into short blocks and interleaved with other messages.</a:t>
            </a:r>
          </a:p>
          <a:p>
            <a:r>
              <a:rPr lang="en-US" sz="1800" dirty="0">
                <a:latin typeface="Cambria" panose="02040503050406030204" pitchFamily="18" charset="0"/>
                <a:ea typeface="Cambria" panose="02040503050406030204" pitchFamily="18" charset="0"/>
              </a:rPr>
              <a:t>Data is sent in individual packets. Each packet is forwarded from switch to switch, eventually reaching its destination.</a:t>
            </a:r>
          </a:p>
          <a:p>
            <a:r>
              <a:rPr lang="en-US" sz="1800" dirty="0">
                <a:latin typeface="Cambria" panose="02040503050406030204" pitchFamily="18" charset="0"/>
                <a:ea typeface="Cambria" panose="02040503050406030204" pitchFamily="18" charset="0"/>
              </a:rPr>
              <a:t>Each switching node has a small amount of buffer space to temporarily hold packets.</a:t>
            </a:r>
          </a:p>
          <a:p>
            <a:r>
              <a:rPr lang="en-US" sz="1800" dirty="0">
                <a:latin typeface="Cambria" panose="02040503050406030204" pitchFamily="18" charset="0"/>
                <a:ea typeface="Cambria" panose="02040503050406030204" pitchFamily="18" charset="0"/>
              </a:rPr>
              <a:t>If the outgoing line is busy, the packet stay in queue until the line becomes available.</a:t>
            </a:r>
          </a:p>
          <a:p>
            <a:r>
              <a:rPr lang="en-US" sz="1800" dirty="0">
                <a:latin typeface="Cambria" panose="02040503050406030204" pitchFamily="18" charset="0"/>
                <a:ea typeface="Cambria" panose="02040503050406030204" pitchFamily="18" charset="0"/>
              </a:rPr>
              <a:t>Packet switching method uses two routing approaches:</a:t>
            </a:r>
          </a:p>
          <a:p>
            <a:pPr marL="715963">
              <a:buFont typeface="Wingdings" panose="05000000000000000000" pitchFamily="2" charset="2"/>
              <a:buChar char="Ø"/>
            </a:pPr>
            <a:r>
              <a:rPr lang="en-US" sz="1600" dirty="0">
                <a:latin typeface="Cambria" panose="02040503050406030204" pitchFamily="18" charset="0"/>
                <a:ea typeface="Cambria" panose="02040503050406030204" pitchFamily="18" charset="0"/>
              </a:rPr>
              <a:t>Datagram</a:t>
            </a:r>
          </a:p>
          <a:p>
            <a:pPr marL="715963">
              <a:buFont typeface="Wingdings" panose="05000000000000000000" pitchFamily="2" charset="2"/>
              <a:buChar char="Ø"/>
            </a:pPr>
            <a:r>
              <a:rPr lang="en-US" sz="1600" dirty="0">
                <a:latin typeface="Cambria" panose="02040503050406030204" pitchFamily="18" charset="0"/>
                <a:ea typeface="Cambria" panose="02040503050406030204" pitchFamily="18" charset="0"/>
              </a:rPr>
              <a:t>Virtual Circuit</a:t>
            </a:r>
            <a:endParaRPr lang="en-US" sz="18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9302439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sp>
        <p:nvSpPr>
          <p:cNvPr id="11" name="Content Placeholder 2">
            <a:extLst>
              <a:ext uri="{FF2B5EF4-FFF2-40B4-BE49-F238E27FC236}">
                <a16:creationId xmlns="" xmlns:a16="http://schemas.microsoft.com/office/drawing/2014/main" id="{33A3CC8D-6CE6-CAD9-CC23-1FDCEA8B2D81}"/>
              </a:ext>
            </a:extLst>
          </p:cNvPr>
          <p:cNvSpPr txBox="1">
            <a:spLocks/>
          </p:cNvSpPr>
          <p:nvPr/>
        </p:nvSpPr>
        <p:spPr>
          <a:xfrm>
            <a:off x="98385" y="724703"/>
            <a:ext cx="4330492" cy="432338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b="1" dirty="0">
                <a:latin typeface="Cambria" panose="02040503050406030204" pitchFamily="18" charset="0"/>
                <a:ea typeface="Cambria" panose="02040503050406030204" pitchFamily="18" charset="0"/>
              </a:rPr>
              <a:t>Datagram</a:t>
            </a:r>
          </a:p>
          <a:p>
            <a:r>
              <a:rPr lang="en-US" sz="1700" dirty="0">
                <a:latin typeface="Cambria" panose="02040503050406030204" pitchFamily="18" charset="0"/>
                <a:ea typeface="Cambria" panose="02040503050406030204" pitchFamily="18" charset="0"/>
              </a:rPr>
              <a:t>In datagram each packet is routed through independently through the network.</a:t>
            </a:r>
          </a:p>
          <a:p>
            <a:r>
              <a:rPr lang="en-US" sz="1700" dirty="0">
                <a:latin typeface="Cambria" panose="02040503050406030204" pitchFamily="18" charset="0"/>
                <a:ea typeface="Cambria" panose="02040503050406030204" pitchFamily="18" charset="0"/>
              </a:rPr>
              <a:t>Header attached to each packet. It provides all of the information required to route the packet to its destination.</a:t>
            </a:r>
          </a:p>
          <a:p>
            <a:r>
              <a:rPr lang="en-US" sz="1700" dirty="0">
                <a:latin typeface="Cambria" panose="02040503050406030204" pitchFamily="18" charset="0"/>
                <a:ea typeface="Cambria" panose="02040503050406030204" pitchFamily="18" charset="0"/>
              </a:rPr>
              <a:t>While routing the packet, the destination address in the header are examined to determine the next hop in the path to the destination.</a:t>
            </a:r>
          </a:p>
          <a:p>
            <a:r>
              <a:rPr lang="en-US" sz="1700" dirty="0">
                <a:latin typeface="Cambria" panose="02040503050406030204" pitchFamily="18" charset="0"/>
                <a:ea typeface="Cambria" panose="02040503050406030204" pitchFamily="18" charset="0"/>
              </a:rPr>
              <a:t>If the required line is busy then the packet placed in the queue until the line becomes free.</a:t>
            </a:r>
          </a:p>
          <a:p>
            <a:r>
              <a:rPr lang="en-US" sz="1700" dirty="0">
                <a:latin typeface="Cambria" panose="02040503050406030204" pitchFamily="18" charset="0"/>
                <a:ea typeface="Cambria" panose="02040503050406030204" pitchFamily="18" charset="0"/>
              </a:rPr>
              <a:t>Packet share the transmission line with other packets.</a:t>
            </a:r>
          </a:p>
          <a:p>
            <a:pPr marL="715963">
              <a:buFont typeface="Wingdings" panose="05000000000000000000" pitchFamily="2" charset="2"/>
              <a:buChar char="Ø"/>
            </a:pPr>
            <a:endParaRPr lang="en-US" sz="1800" dirty="0">
              <a:latin typeface="Cambria" panose="02040503050406030204" pitchFamily="18" charset="0"/>
              <a:ea typeface="Cambria" panose="02040503050406030204" pitchFamily="18" charset="0"/>
            </a:endParaRPr>
          </a:p>
        </p:txBody>
      </p:sp>
      <p:pic>
        <p:nvPicPr>
          <p:cNvPr id="2" name="Picture 2" descr="http://www.allsyllabus.com/aj/note/Computer_Science/Computer%20Networks%20-%20II/Unit1/Datagram%20or%20Connectionless%20Packet%20Switching1.PNG">
            <a:extLst>
              <a:ext uri="{FF2B5EF4-FFF2-40B4-BE49-F238E27FC236}">
                <a16:creationId xmlns="" xmlns:a16="http://schemas.microsoft.com/office/drawing/2014/main" id="{3BC6FA8B-D0A3-1AD3-9ACF-341CE4E44B66}"/>
              </a:ext>
            </a:extLst>
          </p:cNvPr>
          <p:cNvPicPr>
            <a:picLocks noChangeAspect="1" noChangeArrowheads="1"/>
          </p:cNvPicPr>
          <p:nvPr/>
        </p:nvPicPr>
        <p:blipFill>
          <a:blip r:embed="rId6"/>
          <a:srcRect/>
          <a:stretch>
            <a:fillRect/>
          </a:stretch>
        </p:blipFill>
        <p:spPr bwMode="auto">
          <a:xfrm>
            <a:off x="4437335" y="1502797"/>
            <a:ext cx="4517102" cy="2782956"/>
          </a:xfrm>
          <a:prstGeom prst="rect">
            <a:avLst/>
          </a:prstGeom>
          <a:noFill/>
        </p:spPr>
      </p:pic>
    </p:spTree>
    <p:extLst>
      <p:ext uri="{BB962C8B-B14F-4D97-AF65-F5344CB8AC3E}">
        <p14:creationId xmlns="" xmlns:p14="http://schemas.microsoft.com/office/powerpoint/2010/main" val="13333567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pic>
        <p:nvPicPr>
          <p:cNvPr id="3" name="Picture 2" descr="D:\GMIT_Data\Teaching Learning\CN\CN PPTs\All figures\Ch 1 figure\Packet_Switching2.gif">
            <a:extLst>
              <a:ext uri="{FF2B5EF4-FFF2-40B4-BE49-F238E27FC236}">
                <a16:creationId xmlns="" xmlns:a16="http://schemas.microsoft.com/office/drawing/2014/main" id="{88114E3D-D16E-432B-8001-AAABD6ACB1C3}"/>
              </a:ext>
            </a:extLst>
          </p:cNvPr>
          <p:cNvPicPr>
            <a:picLocks noChangeAspect="1" noChangeArrowheads="1" noCrop="1"/>
          </p:cNvPicPr>
          <p:nvPr/>
        </p:nvPicPr>
        <p:blipFill>
          <a:blip r:embed="rId6"/>
          <a:srcRect/>
          <a:stretch>
            <a:fillRect/>
          </a:stretch>
        </p:blipFill>
        <p:spPr bwMode="auto">
          <a:xfrm>
            <a:off x="571751" y="777818"/>
            <a:ext cx="7993049" cy="4217081"/>
          </a:xfrm>
          <a:prstGeom prst="rect">
            <a:avLst/>
          </a:prstGeom>
          <a:noFill/>
        </p:spPr>
      </p:pic>
    </p:spTree>
    <p:extLst>
      <p:ext uri="{BB962C8B-B14F-4D97-AF65-F5344CB8AC3E}">
        <p14:creationId xmlns="" xmlns:p14="http://schemas.microsoft.com/office/powerpoint/2010/main" val="5561643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sp>
        <p:nvSpPr>
          <p:cNvPr id="15" name="Content Placeholder 2">
            <a:extLst>
              <a:ext uri="{FF2B5EF4-FFF2-40B4-BE49-F238E27FC236}">
                <a16:creationId xmlns="" xmlns:a16="http://schemas.microsoft.com/office/drawing/2014/main" id="{81BBF94B-A54C-D62A-7657-CEF410C59B13}"/>
              </a:ext>
            </a:extLst>
          </p:cNvPr>
          <p:cNvSpPr txBox="1">
            <a:spLocks/>
          </p:cNvSpPr>
          <p:nvPr/>
        </p:nvSpPr>
        <p:spPr>
          <a:xfrm>
            <a:off x="98386" y="724702"/>
            <a:ext cx="8931314" cy="4414023"/>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700" b="1" dirty="0">
                <a:latin typeface="Cambria" panose="02040503050406030204" pitchFamily="18" charset="0"/>
                <a:ea typeface="Cambria" panose="02040503050406030204" pitchFamily="18" charset="0"/>
              </a:rPr>
              <a:t>Advantages</a:t>
            </a:r>
          </a:p>
          <a:p>
            <a:pPr marL="357188"/>
            <a:r>
              <a:rPr lang="en-US" sz="1700" dirty="0">
                <a:latin typeface="Cambria" panose="02040503050406030204" pitchFamily="18" charset="0"/>
                <a:ea typeface="Cambria" panose="02040503050406030204" pitchFamily="18" charset="0"/>
              </a:rPr>
              <a:t>Each packet travel through different path.</a:t>
            </a:r>
          </a:p>
          <a:p>
            <a:pPr marL="357188"/>
            <a:r>
              <a:rPr lang="en-US" sz="1700" dirty="0">
                <a:latin typeface="Cambria" panose="02040503050406030204" pitchFamily="18" charset="0"/>
                <a:ea typeface="Cambria" panose="02040503050406030204" pitchFamily="18" charset="0"/>
              </a:rPr>
              <a:t>No need to establish connection process.</a:t>
            </a:r>
          </a:p>
          <a:p>
            <a:pPr marL="357188"/>
            <a:r>
              <a:rPr lang="en-US" sz="1700" dirty="0">
                <a:latin typeface="Cambria" panose="02040503050406030204" pitchFamily="18" charset="0"/>
                <a:ea typeface="Cambria" panose="02040503050406030204" pitchFamily="18" charset="0"/>
              </a:rPr>
              <a:t>If any route will be down during data transmission, but packet reached at destination any way..</a:t>
            </a:r>
          </a:p>
          <a:p>
            <a:pPr marL="357188"/>
            <a:r>
              <a:rPr lang="en-US" sz="1700" dirty="0">
                <a:latin typeface="Cambria" panose="02040503050406030204" pitchFamily="18" charset="0"/>
                <a:ea typeface="Cambria" panose="02040503050406030204" pitchFamily="18" charset="0"/>
              </a:rPr>
              <a:t>Data transmission speed is too high.</a:t>
            </a:r>
          </a:p>
          <a:p>
            <a:endParaRPr lang="en-US" sz="1700" dirty="0">
              <a:latin typeface="Cambria" panose="02040503050406030204" pitchFamily="18" charset="0"/>
              <a:ea typeface="Cambria" panose="02040503050406030204" pitchFamily="18" charset="0"/>
            </a:endParaRPr>
          </a:p>
          <a:p>
            <a:pPr>
              <a:buFont typeface="Wingdings" panose="05000000000000000000" pitchFamily="2" charset="2"/>
              <a:buChar char="q"/>
            </a:pPr>
            <a:r>
              <a:rPr lang="en-US" sz="1700" b="1" dirty="0">
                <a:latin typeface="Cambria" panose="02040503050406030204" pitchFamily="18" charset="0"/>
                <a:ea typeface="Cambria" panose="02040503050406030204" pitchFamily="18" charset="0"/>
              </a:rPr>
              <a:t>Disadvantages</a:t>
            </a:r>
          </a:p>
          <a:p>
            <a:pPr marL="357188"/>
            <a:r>
              <a:rPr lang="en-US" sz="1700" dirty="0">
                <a:latin typeface="Cambria" panose="02040503050406030204" pitchFamily="18" charset="0"/>
                <a:ea typeface="Cambria" panose="02040503050406030204" pitchFamily="18" charset="0"/>
              </a:rPr>
              <a:t>Sequencing process must be done at sender side.</a:t>
            </a:r>
          </a:p>
          <a:p>
            <a:pPr marL="357188"/>
            <a:r>
              <a:rPr lang="en-US" sz="1700" dirty="0">
                <a:latin typeface="Cambria" panose="02040503050406030204" pitchFamily="18" charset="0"/>
                <a:ea typeface="Cambria" panose="02040503050406030204" pitchFamily="18" charset="0"/>
              </a:rPr>
              <a:t>Packet may not arrive in order at destination in which they were sent.</a:t>
            </a:r>
          </a:p>
          <a:p>
            <a:pPr marL="357188"/>
            <a:r>
              <a:rPr lang="en-US" sz="1700" dirty="0">
                <a:latin typeface="Cambria" panose="02040503050406030204" pitchFamily="18" charset="0"/>
                <a:ea typeface="Cambria" panose="02040503050406030204" pitchFamily="18" charset="0"/>
              </a:rPr>
              <a:t>Re-sequencing process is required at destination.</a:t>
            </a:r>
          </a:p>
          <a:p>
            <a:pPr marL="357188"/>
            <a:r>
              <a:rPr lang="en-US" sz="1700" dirty="0">
                <a:latin typeface="Cambria" panose="02040503050406030204" pitchFamily="18" charset="0"/>
                <a:ea typeface="Cambria" panose="02040503050406030204" pitchFamily="18" charset="0"/>
              </a:rPr>
              <a:t>No dedicated path available, so there may be some delay during transmission.</a:t>
            </a:r>
          </a:p>
          <a:p>
            <a:endParaRPr lang="en-IN" sz="1800" dirty="0">
              <a:solidFill>
                <a:srgbClr val="5430AA"/>
              </a:solidFill>
              <a:latin typeface="Roboto Condensed"/>
            </a:endParaRPr>
          </a:p>
        </p:txBody>
      </p:sp>
    </p:spTree>
    <p:extLst>
      <p:ext uri="{BB962C8B-B14F-4D97-AF65-F5344CB8AC3E}">
        <p14:creationId xmlns="" xmlns:p14="http://schemas.microsoft.com/office/powerpoint/2010/main" val="18978556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sp>
        <p:nvSpPr>
          <p:cNvPr id="11" name="Content Placeholder 2">
            <a:extLst>
              <a:ext uri="{FF2B5EF4-FFF2-40B4-BE49-F238E27FC236}">
                <a16:creationId xmlns="" xmlns:a16="http://schemas.microsoft.com/office/drawing/2014/main" id="{33A3CC8D-6CE6-CAD9-CC23-1FDCEA8B2D81}"/>
              </a:ext>
            </a:extLst>
          </p:cNvPr>
          <p:cNvSpPr txBox="1">
            <a:spLocks/>
          </p:cNvSpPr>
          <p:nvPr/>
        </p:nvSpPr>
        <p:spPr>
          <a:xfrm>
            <a:off x="98384" y="669045"/>
            <a:ext cx="8878639" cy="4379041"/>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b="1" dirty="0">
                <a:latin typeface="Cambria" panose="02040503050406030204" pitchFamily="18" charset="0"/>
                <a:ea typeface="Cambria" panose="02040503050406030204" pitchFamily="18" charset="0"/>
              </a:rPr>
              <a:t>Virtual Circuit</a:t>
            </a:r>
          </a:p>
          <a:p>
            <a:r>
              <a:rPr lang="en-US" sz="1800" dirty="0">
                <a:latin typeface="Cambria" panose="02040503050406030204" pitchFamily="18" charset="0"/>
                <a:ea typeface="Cambria" panose="02040503050406030204" pitchFamily="18" charset="0"/>
              </a:rPr>
              <a:t>In virtual circuit packet switching a dedicated path must be established between a source and a destination before data transmission process.</a:t>
            </a:r>
          </a:p>
          <a:p>
            <a:r>
              <a:rPr lang="en-US" sz="1800" dirty="0">
                <a:latin typeface="Cambria" panose="02040503050406030204" pitchFamily="18" charset="0"/>
                <a:ea typeface="Cambria" panose="02040503050406030204" pitchFamily="18" charset="0"/>
              </a:rPr>
              <a:t>Virtual circuit is also known as </a:t>
            </a: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connection oriented </a:t>
            </a:r>
            <a:r>
              <a:rPr lang="en-US" sz="1800" dirty="0">
                <a:latin typeface="Cambria" panose="02040503050406030204" pitchFamily="18" charset="0"/>
                <a:ea typeface="Cambria" panose="02040503050406030204" pitchFamily="18" charset="0"/>
              </a:rPr>
              <a:t>network. It is similar to telephone system.</a:t>
            </a:r>
          </a:p>
          <a:p>
            <a:r>
              <a:rPr lang="en-US" sz="1800" dirty="0">
                <a:latin typeface="Cambria" panose="02040503050406030204" pitchFamily="18" charset="0"/>
                <a:ea typeface="Cambria" panose="02040503050406030204" pitchFamily="18" charset="0"/>
              </a:rPr>
              <a:t>A route, which consists of a logical connection is first established between two users. </a:t>
            </a:r>
          </a:p>
          <a:p>
            <a:r>
              <a:rPr lang="en-US" sz="1800" dirty="0">
                <a:latin typeface="Cambria" panose="02040503050406030204" pitchFamily="18" charset="0"/>
                <a:ea typeface="Cambria" panose="02040503050406030204" pitchFamily="18" charset="0"/>
              </a:rPr>
              <a:t>The process is completed in three main phases:</a:t>
            </a:r>
          </a:p>
          <a:p>
            <a:pPr marL="541338">
              <a:lnSpc>
                <a:spcPct val="100000"/>
              </a:lnSpc>
              <a:buFont typeface="Wingdings" panose="05000000000000000000" pitchFamily="2" charset="2"/>
              <a:buChar char="Ø"/>
            </a:pPr>
            <a:r>
              <a:rPr lang="en-US" sz="1600" dirty="0">
                <a:latin typeface="Cambria" panose="02040503050406030204" pitchFamily="18" charset="0"/>
                <a:ea typeface="Cambria" panose="02040503050406030204" pitchFamily="18" charset="0"/>
              </a:rPr>
              <a:t>Establishment </a:t>
            </a:r>
          </a:p>
          <a:p>
            <a:pPr marL="541338">
              <a:lnSpc>
                <a:spcPct val="100000"/>
              </a:lnSpc>
              <a:buFont typeface="Wingdings" panose="05000000000000000000" pitchFamily="2" charset="2"/>
              <a:buChar char="Ø"/>
            </a:pPr>
            <a:r>
              <a:rPr lang="en-US" sz="1600" dirty="0">
                <a:latin typeface="Cambria" panose="02040503050406030204" pitchFamily="18" charset="0"/>
                <a:ea typeface="Cambria" panose="02040503050406030204" pitchFamily="18" charset="0"/>
              </a:rPr>
              <a:t>Data transfer </a:t>
            </a:r>
          </a:p>
          <a:p>
            <a:pPr marL="541338">
              <a:lnSpc>
                <a:spcPct val="100000"/>
              </a:lnSpc>
              <a:buFont typeface="Wingdings" panose="05000000000000000000" pitchFamily="2" charset="2"/>
              <a:buChar char="Ø"/>
            </a:pPr>
            <a:r>
              <a:rPr lang="en-US" sz="1600" dirty="0">
                <a:latin typeface="Cambria" panose="02040503050406030204" pitchFamily="18" charset="0"/>
                <a:ea typeface="Cambria" panose="02040503050406030204" pitchFamily="18" charset="0"/>
              </a:rPr>
              <a:t>Connection release </a:t>
            </a:r>
          </a:p>
          <a:p>
            <a:pPr marL="715963">
              <a:buFont typeface="Wingdings" panose="05000000000000000000" pitchFamily="2" charset="2"/>
              <a:buChar char="Ø"/>
            </a:pPr>
            <a:endParaRPr lang="en-US" sz="1800" dirty="0">
              <a:latin typeface="Cambria" panose="02040503050406030204" pitchFamily="18" charset="0"/>
              <a:ea typeface="Cambria" panose="02040503050406030204" pitchFamily="18" charset="0"/>
            </a:endParaRPr>
          </a:p>
        </p:txBody>
      </p:sp>
      <p:pic>
        <p:nvPicPr>
          <p:cNvPr id="3" name="Picture 2" descr="D:\GMIT_Data\Teaching Learning\CN\CN PPTs\All figures\Ch 1 figure\Circuit Switching_2.jpg">
            <a:extLst>
              <a:ext uri="{FF2B5EF4-FFF2-40B4-BE49-F238E27FC236}">
                <a16:creationId xmlns="" xmlns:a16="http://schemas.microsoft.com/office/drawing/2014/main" id="{60DC62FE-1ED0-E65F-7777-959897C82D00}"/>
              </a:ext>
            </a:extLst>
          </p:cNvPr>
          <p:cNvPicPr>
            <a:picLocks noChangeAspect="1" noChangeArrowheads="1"/>
          </p:cNvPicPr>
          <p:nvPr/>
        </p:nvPicPr>
        <p:blipFill>
          <a:blip r:embed="rId6"/>
          <a:srcRect/>
          <a:stretch>
            <a:fillRect/>
          </a:stretch>
        </p:blipFill>
        <p:spPr bwMode="auto">
          <a:xfrm>
            <a:off x="5031113" y="2571750"/>
            <a:ext cx="4010706" cy="2511388"/>
          </a:xfrm>
          <a:prstGeom prst="rect">
            <a:avLst/>
          </a:prstGeom>
          <a:noFill/>
        </p:spPr>
      </p:pic>
    </p:spTree>
    <p:extLst>
      <p:ext uri="{BB962C8B-B14F-4D97-AF65-F5344CB8AC3E}">
        <p14:creationId xmlns="" xmlns:p14="http://schemas.microsoft.com/office/powerpoint/2010/main" val="36497640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sp>
        <p:nvSpPr>
          <p:cNvPr id="11" name="Content Placeholder 2">
            <a:extLst>
              <a:ext uri="{FF2B5EF4-FFF2-40B4-BE49-F238E27FC236}">
                <a16:creationId xmlns="" xmlns:a16="http://schemas.microsoft.com/office/drawing/2014/main" id="{33A3CC8D-6CE6-CAD9-CC23-1FDCEA8B2D81}"/>
              </a:ext>
            </a:extLst>
          </p:cNvPr>
          <p:cNvSpPr txBox="1">
            <a:spLocks/>
          </p:cNvSpPr>
          <p:nvPr/>
        </p:nvSpPr>
        <p:spPr>
          <a:xfrm>
            <a:off x="98384" y="669045"/>
            <a:ext cx="4250979" cy="4379041"/>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b="1" dirty="0">
                <a:latin typeface="Cambria" panose="02040503050406030204" pitchFamily="18" charset="0"/>
                <a:ea typeface="Cambria" panose="02040503050406030204" pitchFamily="18" charset="0"/>
              </a:rPr>
              <a:t>Virtual Circuit</a:t>
            </a:r>
          </a:p>
          <a:p>
            <a:r>
              <a:rPr lang="en-US" sz="1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Establishment: </a:t>
            </a:r>
            <a:r>
              <a:rPr lang="en-US" sz="1800" dirty="0">
                <a:latin typeface="Cambria" panose="02040503050406030204" pitchFamily="18" charset="0"/>
                <a:ea typeface="Cambria" panose="02040503050406030204" pitchFamily="18" charset="0"/>
              </a:rPr>
              <a:t>During this phase, the two users not only agree to setup a connection but also decide upon the QoS. After establishment packets transfer bidirectional.</a:t>
            </a:r>
          </a:p>
          <a:p>
            <a:r>
              <a:rPr lang="en-US" sz="1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Transfer: </a:t>
            </a:r>
            <a:r>
              <a:rPr lang="en-US" sz="1800" dirty="0">
                <a:latin typeface="Cambria" panose="02040503050406030204" pitchFamily="18" charset="0"/>
                <a:ea typeface="Cambria" panose="02040503050406030204" pitchFamily="18" charset="0"/>
              </a:rPr>
              <a:t>During this performs flow control and error control. The error control service ensures correct sequencing of packets. Flow control service control faster sender and slower receiver.</a:t>
            </a:r>
          </a:p>
          <a:p>
            <a:r>
              <a:rPr lang="en-US" sz="1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Connection Release: </a:t>
            </a:r>
            <a:r>
              <a:rPr lang="en-US" sz="1800" dirty="0">
                <a:latin typeface="Cambria" panose="02040503050406030204" pitchFamily="18" charset="0"/>
                <a:ea typeface="Cambria" panose="02040503050406030204" pitchFamily="18" charset="0"/>
              </a:rPr>
              <a:t>When the station wish to close down the virtual circuit, one station can terminate the connection with a clear request packet.</a:t>
            </a:r>
          </a:p>
          <a:p>
            <a:pPr marL="715963">
              <a:buFont typeface="Wingdings" panose="05000000000000000000" pitchFamily="2" charset="2"/>
              <a:buChar char="Ø"/>
            </a:pPr>
            <a:endParaRPr lang="en-US" sz="1800" dirty="0">
              <a:latin typeface="Cambria" panose="02040503050406030204" pitchFamily="18" charset="0"/>
              <a:ea typeface="Cambria" panose="02040503050406030204" pitchFamily="18" charset="0"/>
            </a:endParaRPr>
          </a:p>
        </p:txBody>
      </p:sp>
      <p:pic>
        <p:nvPicPr>
          <p:cNvPr id="2" name="Picture 1" descr="D:\GMIT_Data\Teaching Learning\CN\CN PPTs\All figures\Ch 1 figure\Circuit Switching_2.jpg">
            <a:extLst>
              <a:ext uri="{FF2B5EF4-FFF2-40B4-BE49-F238E27FC236}">
                <a16:creationId xmlns="" xmlns:a16="http://schemas.microsoft.com/office/drawing/2014/main" id="{2A96E37F-363C-F634-FBC7-3679117EE785}"/>
              </a:ext>
            </a:extLst>
          </p:cNvPr>
          <p:cNvPicPr>
            <a:picLocks noChangeAspect="1" noChangeArrowheads="1"/>
          </p:cNvPicPr>
          <p:nvPr/>
        </p:nvPicPr>
        <p:blipFill>
          <a:blip r:embed="rId6"/>
          <a:srcRect/>
          <a:stretch>
            <a:fillRect/>
          </a:stretch>
        </p:blipFill>
        <p:spPr bwMode="auto">
          <a:xfrm>
            <a:off x="4446708" y="1577970"/>
            <a:ext cx="4527051" cy="2616777"/>
          </a:xfrm>
          <a:prstGeom prst="rect">
            <a:avLst/>
          </a:prstGeom>
          <a:noFill/>
        </p:spPr>
      </p:pic>
    </p:spTree>
    <p:extLst>
      <p:ext uri="{BB962C8B-B14F-4D97-AF65-F5344CB8AC3E}">
        <p14:creationId xmlns="" xmlns:p14="http://schemas.microsoft.com/office/powerpoint/2010/main" val="38636014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pic>
        <p:nvPicPr>
          <p:cNvPr id="2" name="Picture 2" descr="D:\GMIT_Data\Teaching Learning\CN\CN PPTs\All figures\Ch 1 figure\Circuit Switching.gif">
            <a:extLst>
              <a:ext uri="{FF2B5EF4-FFF2-40B4-BE49-F238E27FC236}">
                <a16:creationId xmlns="" xmlns:a16="http://schemas.microsoft.com/office/drawing/2014/main" id="{9CC276C3-829E-3C5B-E469-3E735AD90D5F}"/>
              </a:ext>
            </a:extLst>
          </p:cNvPr>
          <p:cNvPicPr>
            <a:picLocks noChangeAspect="1" noChangeArrowheads="1" noCrop="1"/>
          </p:cNvPicPr>
          <p:nvPr/>
        </p:nvPicPr>
        <p:blipFill>
          <a:blip r:embed="rId6"/>
          <a:srcRect/>
          <a:stretch>
            <a:fillRect/>
          </a:stretch>
        </p:blipFill>
        <p:spPr bwMode="auto">
          <a:xfrm>
            <a:off x="954156" y="724654"/>
            <a:ext cx="7092564" cy="4323433"/>
          </a:xfrm>
          <a:prstGeom prst="rect">
            <a:avLst/>
          </a:prstGeom>
          <a:noFill/>
        </p:spPr>
      </p:pic>
    </p:spTree>
    <p:extLst>
      <p:ext uri="{BB962C8B-B14F-4D97-AF65-F5344CB8AC3E}">
        <p14:creationId xmlns="" xmlns:p14="http://schemas.microsoft.com/office/powerpoint/2010/main" val="12795813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Packet Switching</a:t>
            </a:r>
            <a:endParaRPr sz="2300" b="1" dirty="0">
              <a:solidFill>
                <a:srgbClr val="00A4B6"/>
              </a:solidFill>
              <a:latin typeface="Proxima Nova"/>
              <a:ea typeface="Proxima Nova"/>
              <a:cs typeface="Proxima Nova"/>
              <a:sym typeface="Proxima Nova"/>
            </a:endParaRPr>
          </a:p>
        </p:txBody>
      </p:sp>
      <p:sp>
        <p:nvSpPr>
          <p:cNvPr id="15" name="Content Placeholder 2">
            <a:extLst>
              <a:ext uri="{FF2B5EF4-FFF2-40B4-BE49-F238E27FC236}">
                <a16:creationId xmlns="" xmlns:a16="http://schemas.microsoft.com/office/drawing/2014/main" id="{81BBF94B-A54C-D62A-7657-CEF410C59B13}"/>
              </a:ext>
            </a:extLst>
          </p:cNvPr>
          <p:cNvSpPr txBox="1">
            <a:spLocks/>
          </p:cNvSpPr>
          <p:nvPr/>
        </p:nvSpPr>
        <p:spPr>
          <a:xfrm>
            <a:off x="98386" y="724702"/>
            <a:ext cx="8931314" cy="4414023"/>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700" b="1" dirty="0">
                <a:latin typeface="Cambria" panose="02040503050406030204" pitchFamily="18" charset="0"/>
                <a:ea typeface="Cambria" panose="02040503050406030204" pitchFamily="18" charset="0"/>
              </a:rPr>
              <a:t>Advantages</a:t>
            </a:r>
          </a:p>
          <a:p>
            <a:pPr marL="357188"/>
            <a:r>
              <a:rPr lang="en-US" sz="1700" dirty="0">
                <a:latin typeface="Cambria" panose="02040503050406030204" pitchFamily="18" charset="0"/>
                <a:ea typeface="Cambria" panose="02040503050406030204" pitchFamily="18" charset="0"/>
              </a:rPr>
              <a:t>Resource utilization more efficiently.</a:t>
            </a:r>
          </a:p>
          <a:p>
            <a:pPr marL="357188"/>
            <a:r>
              <a:rPr lang="en-US" sz="1700" dirty="0">
                <a:latin typeface="Cambria" panose="02040503050406030204" pitchFamily="18" charset="0"/>
                <a:ea typeface="Cambria" panose="02040503050406030204" pitchFamily="18" charset="0"/>
              </a:rPr>
              <a:t>Small amount of time required to establish or terminate circuit.</a:t>
            </a:r>
          </a:p>
          <a:p>
            <a:pPr marL="357188"/>
            <a:r>
              <a:rPr lang="en-US" sz="1700" dirty="0">
                <a:latin typeface="Cambria" panose="02040503050406030204" pitchFamily="18" charset="0"/>
                <a:ea typeface="Cambria" panose="02040503050406030204" pitchFamily="18" charset="0"/>
              </a:rPr>
              <a:t>It is more flexible.</a:t>
            </a:r>
          </a:p>
          <a:p>
            <a:pPr marL="357188"/>
            <a:r>
              <a:rPr lang="en-US" sz="1700" dirty="0">
                <a:latin typeface="Cambria" panose="02040503050406030204" pitchFamily="18" charset="0"/>
                <a:ea typeface="Cambria" panose="02040503050406030204" pitchFamily="18" charset="0"/>
              </a:rPr>
              <a:t>Small size packet reduce transmission delay.</a:t>
            </a:r>
          </a:p>
          <a:p>
            <a:endParaRPr lang="en-US" sz="1700" dirty="0">
              <a:latin typeface="Cambria" panose="02040503050406030204" pitchFamily="18" charset="0"/>
              <a:ea typeface="Cambria" panose="02040503050406030204" pitchFamily="18" charset="0"/>
            </a:endParaRPr>
          </a:p>
          <a:p>
            <a:pPr>
              <a:buFont typeface="Wingdings" panose="05000000000000000000" pitchFamily="2" charset="2"/>
              <a:buChar char="q"/>
            </a:pPr>
            <a:r>
              <a:rPr lang="en-US" sz="1700" b="1" dirty="0">
                <a:latin typeface="Cambria" panose="02040503050406030204" pitchFamily="18" charset="0"/>
                <a:ea typeface="Cambria" panose="02040503050406030204" pitchFamily="18" charset="0"/>
              </a:rPr>
              <a:t>Disadvantages</a:t>
            </a:r>
          </a:p>
          <a:p>
            <a:pPr marL="357188"/>
            <a:r>
              <a:rPr lang="en-US" sz="1700" dirty="0">
                <a:latin typeface="Cambria" panose="02040503050406030204" pitchFamily="18" charset="0"/>
                <a:ea typeface="Cambria" panose="02040503050406030204" pitchFamily="18" charset="0"/>
              </a:rPr>
              <a:t>Complex protocol for packet switching.</a:t>
            </a:r>
          </a:p>
          <a:p>
            <a:pPr marL="357188"/>
            <a:r>
              <a:rPr lang="en-US" sz="1700" dirty="0">
                <a:latin typeface="Cambria" panose="02040503050406030204" pitchFamily="18" charset="0"/>
                <a:ea typeface="Cambria" panose="02040503050406030204" pitchFamily="18" charset="0"/>
              </a:rPr>
              <a:t>Algorithms are more complicated.</a:t>
            </a:r>
          </a:p>
          <a:p>
            <a:pPr marL="357188"/>
            <a:r>
              <a:rPr lang="en-US" sz="1700" dirty="0">
                <a:latin typeface="Cambria" panose="02040503050406030204" pitchFamily="18" charset="0"/>
                <a:ea typeface="Cambria" panose="02040503050406030204" pitchFamily="18" charset="0"/>
              </a:rPr>
              <a:t>Switching processor must be powerful.</a:t>
            </a:r>
          </a:p>
          <a:p>
            <a:pPr marL="357188"/>
            <a:r>
              <a:rPr lang="en-US" sz="1700" dirty="0">
                <a:latin typeface="Cambria" panose="02040503050406030204" pitchFamily="18" charset="0"/>
                <a:ea typeface="Cambria" panose="02040503050406030204" pitchFamily="18" charset="0"/>
              </a:rPr>
              <a:t>Packets may lost during switching.</a:t>
            </a:r>
          </a:p>
        </p:txBody>
      </p:sp>
    </p:spTree>
    <p:extLst>
      <p:ext uri="{BB962C8B-B14F-4D97-AF65-F5344CB8AC3E}">
        <p14:creationId xmlns="" xmlns:p14="http://schemas.microsoft.com/office/powerpoint/2010/main" val="11268901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30"/>
</p:tagLst>
</file>

<file path=ppt/tags/tag2.xml><?xml version="1.0" encoding="utf-8"?>
<p:tagLst xmlns:a="http://schemas.openxmlformats.org/drawingml/2006/main" xmlns:r="http://schemas.openxmlformats.org/officeDocument/2006/relationships" xmlns:p="http://schemas.openxmlformats.org/presentationml/2006/main">
  <p:tag name="AS_UNIQUEID" val="132"/>
</p:tagLst>
</file>

<file path=ppt/tags/tag3.xml><?xml version="1.0" encoding="utf-8"?>
<p:tagLst xmlns:a="http://schemas.openxmlformats.org/drawingml/2006/main" xmlns:r="http://schemas.openxmlformats.org/officeDocument/2006/relationships" xmlns:p="http://schemas.openxmlformats.org/presentationml/2006/main">
  <p:tag name="AS_UNIQUEID" val="133"/>
</p:tagLst>
</file>

<file path=ppt/tags/tag4.xml><?xml version="1.0" encoding="utf-8"?>
<p:tagLst xmlns:a="http://schemas.openxmlformats.org/drawingml/2006/main" xmlns:r="http://schemas.openxmlformats.org/officeDocument/2006/relationships" xmlns:p="http://schemas.openxmlformats.org/presentationml/2006/main">
  <p:tag name="AS_UNIQUEID" val="134"/>
</p:tagLst>
</file>

<file path=ppt/tags/tag5.xml><?xml version="1.0" encoding="utf-8"?>
<p:tagLst xmlns:a="http://schemas.openxmlformats.org/drawingml/2006/main" xmlns:r="http://schemas.openxmlformats.org/officeDocument/2006/relationships" xmlns:p="http://schemas.openxmlformats.org/presentationml/2006/main">
  <p:tag name="AS_UNIQUEID" val="135"/>
</p:tagLst>
</file>

<file path=ppt/tags/tag6.xml><?xml version="1.0" encoding="utf-8"?>
<p:tagLst xmlns:a="http://schemas.openxmlformats.org/drawingml/2006/main" xmlns:r="http://schemas.openxmlformats.org/officeDocument/2006/relationships" xmlns:p="http://schemas.openxmlformats.org/presentationml/2006/main">
  <p:tag name="AS_UNIQUEID" val="136"/>
</p:tagLst>
</file>

<file path=ppt/tags/tag7.xml><?xml version="1.0" encoding="utf-8"?>
<p:tagLst xmlns:a="http://schemas.openxmlformats.org/drawingml/2006/main" xmlns:r="http://schemas.openxmlformats.org/officeDocument/2006/relationships" xmlns:p="http://schemas.openxmlformats.org/presentationml/2006/main">
  <p:tag name="AS_UNIQUEID" val="137"/>
</p:tagLst>
</file>

<file path=ppt/tags/tag8.xml><?xml version="1.0" encoding="utf-8"?>
<p:tagLst xmlns:a="http://schemas.openxmlformats.org/drawingml/2006/main" xmlns:r="http://schemas.openxmlformats.org/officeDocument/2006/relationships" xmlns:p="http://schemas.openxmlformats.org/presentationml/2006/main">
  <p:tag name="AS_UNIQUEID" val="131"/>
</p:tagLst>
</file>

<file path=ppt/tags/tag9.xml><?xml version="1.0" encoding="utf-8"?>
<p:tagLst xmlns:a="http://schemas.openxmlformats.org/drawingml/2006/main" xmlns:r="http://schemas.openxmlformats.org/officeDocument/2006/relationships" xmlns:p="http://schemas.openxmlformats.org/presentationml/2006/main">
  <p:tag name="AS_UNIQUEID" val="14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9551</TotalTime>
  <Words>6950</Words>
  <Application>Microsoft Office PowerPoint</Application>
  <PresentationFormat>On-screen Show (16:9)</PresentationFormat>
  <Paragraphs>1051</Paragraphs>
  <Slides>115</Slides>
  <Notes>114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Arial</vt:lpstr>
      <vt:lpstr>Proxima Nova</vt:lpstr>
      <vt:lpstr>Cambria</vt:lpstr>
      <vt:lpstr>Wingdings</vt:lpstr>
      <vt:lpstr>Calibri</vt:lpstr>
      <vt:lpstr>Roboto Condensed</vt:lpstr>
      <vt:lpstr>Times New Roman</vt:lpstr>
      <vt:lpstr>Wingdings 3</vt:lpstr>
      <vt:lpstr>Comic Sans MS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Summary of OSI Reference Model</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855</cp:revision>
  <dcterms:modified xsi:type="dcterms:W3CDTF">2024-01-01T03:58:18Z</dcterms:modified>
</cp:coreProperties>
</file>